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3" r:id="rId2"/>
  </p:sldMasterIdLst>
  <p:notesMasterIdLst>
    <p:notesMasterId r:id="rId31"/>
  </p:notesMasterIdLst>
  <p:sldIdLst>
    <p:sldId id="270" r:id="rId3"/>
    <p:sldId id="261" r:id="rId4"/>
    <p:sldId id="280" r:id="rId5"/>
    <p:sldId id="304" r:id="rId6"/>
    <p:sldId id="296" r:id="rId7"/>
    <p:sldId id="308" r:id="rId8"/>
    <p:sldId id="309" r:id="rId9"/>
    <p:sldId id="310" r:id="rId10"/>
    <p:sldId id="311" r:id="rId11"/>
    <p:sldId id="281" r:id="rId12"/>
    <p:sldId id="306" r:id="rId13"/>
    <p:sldId id="290" r:id="rId14"/>
    <p:sldId id="265" r:id="rId15"/>
    <p:sldId id="307" r:id="rId16"/>
    <p:sldId id="294" r:id="rId17"/>
    <p:sldId id="283" r:id="rId18"/>
    <p:sldId id="312" r:id="rId19"/>
    <p:sldId id="313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2" r:id="rId28"/>
    <p:sldId id="323" r:id="rId29"/>
    <p:sldId id="282" r:id="rId3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 snapToObjects="1">
      <p:cViewPr>
        <p:scale>
          <a:sx n="97" d="100"/>
          <a:sy n="97" d="100"/>
        </p:scale>
        <p:origin x="116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D074C-150B-484F-ABBF-5D2114168F0E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9148D-16C8-A54E-8BFD-71DB5A99893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32322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41B4CD-1A64-9C43-9E47-1711496B2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1E3059A-2EE7-3D40-968F-D1FBEEE0C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FB2D68B-93C0-A249-A3FD-6583588DA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890679-9663-0B4D-81DF-EFD24EB4C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E70726C-87F7-654A-9772-427B37E9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351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8653A-D5E4-2644-9F32-2271DA90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933225E4-51E5-A541-B0F6-1FF0EF6DC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1801ED6-D825-5B4C-BC62-33BA550A4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0018B67-46EA-0A43-9240-F6A65FF71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6AE2DE4-EFCC-F04B-B369-8279B5514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09437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958A181-A4B3-6544-83B9-A9ECFAA6C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E13613D-6388-D04B-9F00-E62E27E8F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EC700DC-56A1-C349-A759-1175BC1F7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F715B5D-E3B0-1745-86A5-689AC545A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89B66AC-3439-3F4A-BD6B-AB8973EA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4451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9350" y="452670"/>
            <a:ext cx="5664629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39350" y="1220755"/>
            <a:ext cx="5664629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7288045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651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13798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6960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0102CF-3DC1-4FBF-A6B6-7990E98E434C}"/>
              </a:ext>
            </a:extLst>
          </p:cNvPr>
          <p:cNvSpPr/>
          <p:nvPr userDrawn="1"/>
        </p:nvSpPr>
        <p:spPr>
          <a:xfrm>
            <a:off x="0" y="6605081"/>
            <a:ext cx="12192000" cy="27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4E7073-04D6-4156-BAD6-03D7742E4277}"/>
              </a:ext>
            </a:extLst>
          </p:cNvPr>
          <p:cNvSpPr/>
          <p:nvPr userDrawn="1"/>
        </p:nvSpPr>
        <p:spPr>
          <a:xfrm>
            <a:off x="0" y="0"/>
            <a:ext cx="12192000" cy="778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05B5919-1260-4929-BF92-B5876842C4C1}"/>
              </a:ext>
            </a:extLst>
          </p:cNvPr>
          <p:cNvSpPr/>
          <p:nvPr userDrawn="1"/>
        </p:nvSpPr>
        <p:spPr>
          <a:xfrm rot="10800000">
            <a:off x="5920902" y="0"/>
            <a:ext cx="350196" cy="30189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158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1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BB1D46-BAD4-4238-B821-E5C51676C58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30" y="3"/>
            <a:ext cx="6657973" cy="6857999"/>
          </a:xfrm>
          <a:custGeom>
            <a:avLst/>
            <a:gdLst>
              <a:gd name="connsiteX0" fmla="*/ 3543299 w 9986960"/>
              <a:gd name="connsiteY0" fmla="*/ 0 h 10286999"/>
              <a:gd name="connsiteX1" fmla="*/ 9986960 w 9986960"/>
              <a:gd name="connsiteY1" fmla="*/ 0 h 10286999"/>
              <a:gd name="connsiteX2" fmla="*/ 9986960 w 9986960"/>
              <a:gd name="connsiteY2" fmla="*/ 1526 h 10286999"/>
              <a:gd name="connsiteX3" fmla="*/ 6444712 w 9986960"/>
              <a:gd name="connsiteY3" fmla="*/ 5157796 h 10286999"/>
              <a:gd name="connsiteX4" fmla="*/ 9986958 w 9986960"/>
              <a:gd name="connsiteY4" fmla="*/ 10285473 h 10286999"/>
              <a:gd name="connsiteX5" fmla="*/ 9986958 w 9986960"/>
              <a:gd name="connsiteY5" fmla="*/ 10286999 h 10286999"/>
              <a:gd name="connsiteX6" fmla="*/ 3543297 w 9986960"/>
              <a:gd name="connsiteY6" fmla="*/ 10286999 h 10286999"/>
              <a:gd name="connsiteX7" fmla="*/ 0 w 9986960"/>
              <a:gd name="connsiteY7" fmla="*/ 51577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86960" h="10286999">
                <a:moveTo>
                  <a:pt x="3543299" y="0"/>
                </a:moveTo>
                <a:lnTo>
                  <a:pt x="9986960" y="0"/>
                </a:lnTo>
                <a:lnTo>
                  <a:pt x="9986960" y="1526"/>
                </a:lnTo>
                <a:lnTo>
                  <a:pt x="6444712" y="5157796"/>
                </a:lnTo>
                <a:lnTo>
                  <a:pt x="9986958" y="10285473"/>
                </a:lnTo>
                <a:lnTo>
                  <a:pt x="9986958" y="10286999"/>
                </a:lnTo>
                <a:lnTo>
                  <a:pt x="3543297" y="10286999"/>
                </a:lnTo>
                <a:lnTo>
                  <a:pt x="0" y="5157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9749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C2339-1E8D-A648-94BA-C5CEDCE1C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E321AA1-EF44-3B4B-89CC-C75A60045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BC685A7-E305-7C4A-9903-AD937E88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60903C2-AD21-FC4A-BD14-80AFA4D10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BC08722-A469-514C-9496-51A68971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6493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1F1A4-91E7-4346-A3C7-DB25D4A5E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C033826-018C-5343-A704-47675BEF8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8400B01-3D06-9E45-AFAB-C919EEF4E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BE82FFA-EA7A-784C-AD7C-91D324347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9BD8F6-4D89-5944-A042-A48FC306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107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C2B23-6B0F-B94E-B31C-B9EC5E4F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708AC09-D607-3344-8ECD-C816D99AA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9FA310B-D3F7-1249-869D-21C401E61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DDF17E2-1ACA-C249-AD32-749C3AB0D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299B181-B4A3-F84C-AE45-2E65AD72A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2BF9148-E6F7-1B40-85D9-E541E7ED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9353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AB361-7D2C-024B-904C-74E64E3E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95D4BE8-4ECC-AF42-8E48-2C8A27C73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BE8F46D3-4BA3-F149-8961-55A418DCC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3ACFE5D-1C2A-9741-A907-55BA733258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662F3C90-E868-A34A-A956-B2729AA4FE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B23E9B37-80E9-7843-B5D1-7A38A2FB2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833F9A95-A12F-AF46-9C2E-DF10A4F75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19153ED3-4ADA-3445-80F5-32F86E0EC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7464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A31E70-1CE5-6543-98F0-615CE1E53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CC7DE39-38F7-E249-BE6C-0D4DCE955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F8A9EFA-AB0D-9E43-849B-A5C10C663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65FB070-18B1-664F-A2F5-543B4DD2F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1824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F62606C4-C996-C444-B603-D9D8AB264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F922392B-1517-9140-BCC2-299B6693E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09C57232-5C78-5343-8FEE-B419057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487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E18DFF-E20D-654A-B1D2-BCE1483B3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A27171C-A75A-704F-991D-0A818302A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C482191-A0B8-624D-BB82-7171F35A5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106F193-2905-564F-AC3B-FF929AE4F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3003754-86FD-504A-83F8-FBBD6E2A4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34F671A-13FE-7047-948B-84CC10798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48079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AB69D-E6EB-414E-A56F-97E9A2B2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A2926AF-8DF8-9441-941A-875A30146A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3ABFB17C-23B4-8F49-8305-304F489829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764D65F-15FD-DB4A-B192-CA188A119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19AC6E3-5F0D-5143-B9B1-0833B3BE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11B6280-33C4-3F49-A4D1-6AA9E716D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6905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E8D2F42B-3CD6-2A4B-A051-A4E64B8F5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99790FF-5A21-5C44-8AD9-6238427AA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Clique para editar os estilos do texto de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BB02525-3529-224A-A365-0F838256DD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6B24B-45B4-E24F-9F17-3324D03A851F}" type="datetimeFigureOut">
              <a:rPr lang="pt-PT" smtClean="0"/>
              <a:t>24/02/19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9B7F27B-F1B6-2F42-BF24-B51421C89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668C689-6E0E-E14B-A881-4F906DF43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DBC7-F879-334E-9FC4-E48009B79AD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977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8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683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11">
            <a:extLst>
              <a:ext uri="{FF2B5EF4-FFF2-40B4-BE49-F238E27FC236}">
                <a16:creationId xmlns:a16="http://schemas.microsoft.com/office/drawing/2014/main" id="{BE0A8D54-058D-2B41-A1DA-759F6021E90E}"/>
              </a:ext>
            </a:extLst>
          </p:cNvPr>
          <p:cNvSpPr txBox="1"/>
          <p:nvPr/>
        </p:nvSpPr>
        <p:spPr>
          <a:xfrm>
            <a:off x="-85344" y="170688"/>
            <a:ext cx="12277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b="1" dirty="0">
                <a:latin typeface="Arial" panose="020B0604020202020204" pitchFamily="34" charset="0"/>
                <a:cs typeface="Arial" panose="020B0604020202020204" pitchFamily="34" charset="0"/>
              </a:rPr>
              <a:t>Universidade do Minho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BD8BA2D-FB87-4B44-9CA8-2617BC5DEB7D}"/>
              </a:ext>
            </a:extLst>
          </p:cNvPr>
          <p:cNvSpPr txBox="1"/>
          <p:nvPr/>
        </p:nvSpPr>
        <p:spPr>
          <a:xfrm>
            <a:off x="10631424" y="5668244"/>
            <a:ext cx="33893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Carlos Pedrosa</a:t>
            </a:r>
          </a:p>
          <a:p>
            <a:r>
              <a:rPr lang="pt-PT" dirty="0"/>
              <a:t>David Sousa </a:t>
            </a:r>
          </a:p>
          <a:p>
            <a:r>
              <a:rPr lang="pt-PT" dirty="0"/>
              <a:t>Isabel Pereira</a:t>
            </a:r>
          </a:p>
          <a:p>
            <a:r>
              <a:rPr lang="pt-PT" dirty="0"/>
              <a:t>Maria Teixeira</a:t>
            </a:r>
          </a:p>
          <a:p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2841320-45AB-4A42-914A-AB745214E28D}"/>
              </a:ext>
            </a:extLst>
          </p:cNvPr>
          <p:cNvSpPr txBox="1"/>
          <p:nvPr/>
        </p:nvSpPr>
        <p:spPr>
          <a:xfrm>
            <a:off x="4681728" y="509242"/>
            <a:ext cx="3364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Engenharia de Aplicações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4E96A8-5EDD-1245-A4F3-82C93D520B85}"/>
              </a:ext>
            </a:extLst>
          </p:cNvPr>
          <p:cNvSpPr txBox="1"/>
          <p:nvPr/>
        </p:nvSpPr>
        <p:spPr>
          <a:xfrm>
            <a:off x="11572920" y="-13978"/>
            <a:ext cx="619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18/19</a:t>
            </a:r>
          </a:p>
        </p:txBody>
      </p:sp>
    </p:spTree>
    <p:extLst>
      <p:ext uri="{BB962C8B-B14F-4D97-AF65-F5344CB8AC3E}">
        <p14:creationId xmlns:p14="http://schemas.microsoft.com/office/powerpoint/2010/main" val="678474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</p:grpSp>
      <p:sp>
        <p:nvSpPr>
          <p:cNvPr id="35" name="TextBox 3">
            <a:extLst>
              <a:ext uri="{FF2B5EF4-FFF2-40B4-BE49-F238E27FC236}">
                <a16:creationId xmlns:a16="http://schemas.microsoft.com/office/drawing/2014/main" id="{8461A0BD-5F75-C749-849D-8759F89D68CB}"/>
              </a:ext>
            </a:extLst>
          </p:cNvPr>
          <p:cNvSpPr txBox="1"/>
          <p:nvPr/>
        </p:nvSpPr>
        <p:spPr>
          <a:xfrm>
            <a:off x="6060950" y="3908949"/>
            <a:ext cx="5482507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Framework para a camada de </a:t>
            </a:r>
            <a:r>
              <a:rPr lang="en-US" altLang="ko-KR" sz="3600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negócio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B0F5B7FE-94DD-F345-A953-ECAA30129711}"/>
              </a:ext>
            </a:extLst>
          </p:cNvPr>
          <p:cNvSpPr txBox="1"/>
          <p:nvPr/>
        </p:nvSpPr>
        <p:spPr>
          <a:xfrm>
            <a:off x="6455381" y="5254609"/>
            <a:ext cx="27324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/>
              <a:t>- Spring Framework</a:t>
            </a:r>
          </a:p>
          <a:p>
            <a:r>
              <a:rPr lang="pt-PT" sz="1100" dirty="0"/>
              <a:t>- </a:t>
            </a:r>
            <a:r>
              <a:rPr lang="pt-PT" sz="1100" dirty="0" err="1"/>
              <a:t>CSLA.net</a:t>
            </a:r>
            <a:endParaRPr lang="pt-PT" sz="110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AF65E57-E30E-A04A-9AB5-BA3B67BD8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909" y="1801521"/>
            <a:ext cx="2204196" cy="127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09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321491" y="2964990"/>
            <a:ext cx="46875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Spring Framework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5DE6E61-6365-2049-80DD-2CB03093D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476" y="1998294"/>
            <a:ext cx="2861412" cy="286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79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D30B8CB1-B053-9641-81C9-A3D7EBE3C00F}"/>
              </a:ext>
            </a:extLst>
          </p:cNvPr>
          <p:cNvSpPr txBox="1"/>
          <p:nvPr/>
        </p:nvSpPr>
        <p:spPr>
          <a:xfrm>
            <a:off x="1923459" y="1836561"/>
            <a:ext cx="4998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Fácil de testar;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Integração simples com outras </a:t>
            </a:r>
            <a:r>
              <a:rPr lang="pt-PT" i="1" dirty="0" err="1">
                <a:latin typeface="Arial" panose="020B0604020202020204" pitchFamily="34" charset="0"/>
                <a:cs typeface="Arial" panose="020B0604020202020204" pitchFamily="34" charset="0"/>
              </a:rPr>
              <a:t>frameworks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Permite simplificar código.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ACE4F8E-B99C-FA40-BD20-95917D361A9D}"/>
              </a:ext>
            </a:extLst>
          </p:cNvPr>
          <p:cNvSpPr/>
          <p:nvPr/>
        </p:nvSpPr>
        <p:spPr>
          <a:xfrm>
            <a:off x="5288692" y="4852120"/>
            <a:ext cx="67344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Forma como os erros são apresentados;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A cadeia de objetos pode-se tornar extensa.</a:t>
            </a: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51384490-ED82-C04D-89D7-E740DC45E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8877" y="116567"/>
            <a:ext cx="724247" cy="72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37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0829" y="349386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Design Patterns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A03FE5F-47B2-4685-8706-DF5EB4278341}"/>
              </a:ext>
            </a:extLst>
          </p:cNvPr>
          <p:cNvGrpSpPr/>
          <p:nvPr/>
        </p:nvGrpSpPr>
        <p:grpSpPr>
          <a:xfrm>
            <a:off x="8346278" y="1709134"/>
            <a:ext cx="1514639" cy="2609103"/>
            <a:chOff x="6971773" y="3515634"/>
            <a:chExt cx="1514639" cy="260910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1300C6E-F162-4B7B-BF83-CBB53E1A8E2D}"/>
                </a:ext>
              </a:extLst>
            </p:cNvPr>
            <p:cNvSpPr/>
            <p:nvPr/>
          </p:nvSpPr>
          <p:spPr>
            <a:xfrm>
              <a:off x="7476868" y="3515634"/>
              <a:ext cx="200025" cy="1009650"/>
            </a:xfrm>
            <a:custGeom>
              <a:avLst/>
              <a:gdLst>
                <a:gd name="connsiteX0" fmla="*/ 186584 w 200025"/>
                <a:gd name="connsiteY0" fmla="*/ 14493 h 1009650"/>
                <a:gd name="connsiteX1" fmla="*/ 27517 w 200025"/>
                <a:gd name="connsiteY1" fmla="*/ 144033 h 1009650"/>
                <a:gd name="connsiteX2" fmla="*/ 16087 w 200025"/>
                <a:gd name="connsiteY2" fmla="*/ 997473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025" h="1009650">
                  <a:moveTo>
                    <a:pt x="186584" y="14493"/>
                  </a:moveTo>
                  <a:cubicBezTo>
                    <a:pt x="100859" y="9730"/>
                    <a:pt x="31327" y="88788"/>
                    <a:pt x="27517" y="144033"/>
                  </a:cubicBezTo>
                  <a:cubicBezTo>
                    <a:pt x="27517" y="144985"/>
                    <a:pt x="8467" y="442166"/>
                    <a:pt x="16087" y="997473"/>
                  </a:cubicBezTo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2573B62-D044-4173-AE29-3592C761972D}"/>
                </a:ext>
              </a:extLst>
            </p:cNvPr>
            <p:cNvSpPr/>
            <p:nvPr/>
          </p:nvSpPr>
          <p:spPr>
            <a:xfrm>
              <a:off x="7649164" y="3515840"/>
              <a:ext cx="190500" cy="1019175"/>
            </a:xfrm>
            <a:custGeom>
              <a:avLst/>
              <a:gdLst>
                <a:gd name="connsiteX0" fmla="*/ 178118 w 190500"/>
                <a:gd name="connsiteY0" fmla="*/ 1013460 h 1019175"/>
                <a:gd name="connsiteX1" fmla="*/ 170498 w 190500"/>
                <a:gd name="connsiteY1" fmla="*/ 278130 h 1019175"/>
                <a:gd name="connsiteX2" fmla="*/ 156210 w 190500"/>
                <a:gd name="connsiteY2" fmla="*/ 146685 h 1019175"/>
                <a:gd name="connsiteX3" fmla="*/ 14288 w 190500"/>
                <a:gd name="connsiteY3" fmla="*/ 14288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1019175">
                  <a:moveTo>
                    <a:pt x="178118" y="1013460"/>
                  </a:moveTo>
                  <a:cubicBezTo>
                    <a:pt x="179070" y="1009650"/>
                    <a:pt x="169545" y="297180"/>
                    <a:pt x="170498" y="278130"/>
                  </a:cubicBezTo>
                  <a:cubicBezTo>
                    <a:pt x="170498" y="253365"/>
                    <a:pt x="159068" y="159068"/>
                    <a:pt x="156210" y="146685"/>
                  </a:cubicBezTo>
                  <a:cubicBezTo>
                    <a:pt x="147638" y="97155"/>
                    <a:pt x="95250" y="19050"/>
                    <a:pt x="14288" y="14288"/>
                  </a:cubicBezTo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F497239-20BB-47B8-AA2F-DACE69AA0B9A}"/>
                </a:ext>
              </a:extLst>
            </p:cNvPr>
            <p:cNvSpPr/>
            <p:nvPr/>
          </p:nvSpPr>
          <p:spPr>
            <a:xfrm>
              <a:off x="6971773" y="3725582"/>
              <a:ext cx="533400" cy="847725"/>
            </a:xfrm>
            <a:custGeom>
              <a:avLst/>
              <a:gdLst>
                <a:gd name="connsiteX0" fmla="*/ 519277 w 533400"/>
                <a:gd name="connsiteY0" fmla="*/ 797050 h 847725"/>
                <a:gd name="connsiteX1" fmla="*/ 326872 w 533400"/>
                <a:gd name="connsiteY1" fmla="*/ 111250 h 847725"/>
                <a:gd name="connsiteX2" fmla="*/ 249719 w 533400"/>
                <a:gd name="connsiteY2" fmla="*/ 40765 h 847725"/>
                <a:gd name="connsiteX3" fmla="*/ 83984 w 533400"/>
                <a:gd name="connsiteY3" fmla="*/ 37908 h 847725"/>
                <a:gd name="connsiteX4" fmla="*/ 18262 w 533400"/>
                <a:gd name="connsiteY4" fmla="*/ 199833 h 847725"/>
                <a:gd name="connsiteX5" fmla="*/ 160184 w 533400"/>
                <a:gd name="connsiteY5" fmla="*/ 839913 h 8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3400" h="847725">
                  <a:moveTo>
                    <a:pt x="519277" y="797050"/>
                  </a:moveTo>
                  <a:lnTo>
                    <a:pt x="326872" y="111250"/>
                  </a:lnTo>
                  <a:cubicBezTo>
                    <a:pt x="313537" y="86485"/>
                    <a:pt x="264007" y="50290"/>
                    <a:pt x="249719" y="40765"/>
                  </a:cubicBezTo>
                  <a:cubicBezTo>
                    <a:pt x="199237" y="7428"/>
                    <a:pt x="130657" y="4570"/>
                    <a:pt x="83984" y="37908"/>
                  </a:cubicBezTo>
                  <a:cubicBezTo>
                    <a:pt x="28739" y="76960"/>
                    <a:pt x="3974" y="136015"/>
                    <a:pt x="18262" y="199833"/>
                  </a:cubicBezTo>
                  <a:cubicBezTo>
                    <a:pt x="81127" y="495108"/>
                    <a:pt x="154469" y="819910"/>
                    <a:pt x="160184" y="839913"/>
                  </a:cubicBezTo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DC0BEF-29D6-433F-9367-C521CCAACA01}"/>
                </a:ext>
              </a:extLst>
            </p:cNvPr>
            <p:cNvSpPr/>
            <p:nvPr/>
          </p:nvSpPr>
          <p:spPr>
            <a:xfrm>
              <a:off x="7810137" y="4106390"/>
              <a:ext cx="342900" cy="619125"/>
            </a:xfrm>
            <a:custGeom>
              <a:avLst/>
              <a:gdLst>
                <a:gd name="connsiteX0" fmla="*/ 175260 w 342900"/>
                <a:gd name="connsiteY0" fmla="*/ 609600 h 619125"/>
                <a:gd name="connsiteX1" fmla="*/ 175260 w 342900"/>
                <a:gd name="connsiteY1" fmla="*/ 609600 h 619125"/>
                <a:gd name="connsiteX2" fmla="*/ 14288 w 342900"/>
                <a:gd name="connsiteY2" fmla="*/ 448628 h 619125"/>
                <a:gd name="connsiteX3" fmla="*/ 14288 w 342900"/>
                <a:gd name="connsiteY3" fmla="*/ 175260 h 619125"/>
                <a:gd name="connsiteX4" fmla="*/ 175260 w 342900"/>
                <a:gd name="connsiteY4" fmla="*/ 14288 h 619125"/>
                <a:gd name="connsiteX5" fmla="*/ 175260 w 342900"/>
                <a:gd name="connsiteY5" fmla="*/ 14288 h 619125"/>
                <a:gd name="connsiteX6" fmla="*/ 336233 w 342900"/>
                <a:gd name="connsiteY6" fmla="*/ 175260 h 619125"/>
                <a:gd name="connsiteX7" fmla="*/ 336233 w 342900"/>
                <a:gd name="connsiteY7" fmla="*/ 448628 h 619125"/>
                <a:gd name="connsiteX8" fmla="*/ 175260 w 342900"/>
                <a:gd name="connsiteY8" fmla="*/ 609600 h 619125"/>
                <a:gd name="connsiteX9" fmla="*/ 175260 w 342900"/>
                <a:gd name="connsiteY9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619125">
                  <a:moveTo>
                    <a:pt x="175260" y="609600"/>
                  </a:moveTo>
                  <a:lnTo>
                    <a:pt x="175260" y="609600"/>
                  </a:lnTo>
                  <a:cubicBezTo>
                    <a:pt x="86677" y="609600"/>
                    <a:pt x="14288" y="538163"/>
                    <a:pt x="14288" y="448628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48628"/>
                  </a:lnTo>
                  <a:cubicBezTo>
                    <a:pt x="336233" y="537210"/>
                    <a:pt x="263842" y="609600"/>
                    <a:pt x="175260" y="609600"/>
                  </a:cubicBezTo>
                  <a:lnTo>
                    <a:pt x="175260" y="609600"/>
                  </a:lnTo>
                  <a:close/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A44893-EFC5-473E-8191-275FEE1C3D5C}"/>
                </a:ext>
              </a:extLst>
            </p:cNvPr>
            <p:cNvSpPr/>
            <p:nvPr/>
          </p:nvSpPr>
          <p:spPr>
            <a:xfrm>
              <a:off x="8143512" y="4154015"/>
              <a:ext cx="342900" cy="571500"/>
            </a:xfrm>
            <a:custGeom>
              <a:avLst/>
              <a:gdLst>
                <a:gd name="connsiteX0" fmla="*/ 175260 w 342900"/>
                <a:gd name="connsiteY0" fmla="*/ 561975 h 571500"/>
                <a:gd name="connsiteX1" fmla="*/ 175260 w 342900"/>
                <a:gd name="connsiteY1" fmla="*/ 561975 h 571500"/>
                <a:gd name="connsiteX2" fmla="*/ 14288 w 342900"/>
                <a:gd name="connsiteY2" fmla="*/ 401003 h 571500"/>
                <a:gd name="connsiteX3" fmla="*/ 14288 w 342900"/>
                <a:gd name="connsiteY3" fmla="*/ 175260 h 571500"/>
                <a:gd name="connsiteX4" fmla="*/ 175260 w 342900"/>
                <a:gd name="connsiteY4" fmla="*/ 14288 h 571500"/>
                <a:gd name="connsiteX5" fmla="*/ 175260 w 342900"/>
                <a:gd name="connsiteY5" fmla="*/ 14288 h 571500"/>
                <a:gd name="connsiteX6" fmla="*/ 336233 w 342900"/>
                <a:gd name="connsiteY6" fmla="*/ 175260 h 571500"/>
                <a:gd name="connsiteX7" fmla="*/ 336233 w 342900"/>
                <a:gd name="connsiteY7" fmla="*/ 401003 h 571500"/>
                <a:gd name="connsiteX8" fmla="*/ 175260 w 342900"/>
                <a:gd name="connsiteY8" fmla="*/ 561975 h 571500"/>
                <a:gd name="connsiteX9" fmla="*/ 175260 w 342900"/>
                <a:gd name="connsiteY9" fmla="*/ 5619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571500">
                  <a:moveTo>
                    <a:pt x="175260" y="561975"/>
                  </a:moveTo>
                  <a:lnTo>
                    <a:pt x="175260" y="561975"/>
                  </a:lnTo>
                  <a:cubicBezTo>
                    <a:pt x="86678" y="561975"/>
                    <a:pt x="14288" y="490538"/>
                    <a:pt x="14288" y="401003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01003"/>
                  </a:lnTo>
                  <a:cubicBezTo>
                    <a:pt x="336233" y="489585"/>
                    <a:pt x="264795" y="561975"/>
                    <a:pt x="175260" y="561975"/>
                  </a:cubicBezTo>
                  <a:lnTo>
                    <a:pt x="175260" y="561975"/>
                  </a:lnTo>
                  <a:close/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38CF1FA-855D-470F-9CBD-413BEC06860B}"/>
                </a:ext>
              </a:extLst>
            </p:cNvPr>
            <p:cNvSpPr/>
            <p:nvPr/>
          </p:nvSpPr>
          <p:spPr>
            <a:xfrm>
              <a:off x="7186250" y="4922682"/>
              <a:ext cx="619125" cy="523875"/>
            </a:xfrm>
            <a:custGeom>
              <a:avLst/>
              <a:gdLst>
                <a:gd name="connsiteX0" fmla="*/ 14288 w 619125"/>
                <a:gd name="connsiteY0" fmla="*/ 17145 h 523875"/>
                <a:gd name="connsiteX1" fmla="*/ 157163 w 619125"/>
                <a:gd name="connsiteY1" fmla="*/ 14288 h 523875"/>
                <a:gd name="connsiteX2" fmla="*/ 414338 w 619125"/>
                <a:gd name="connsiteY2" fmla="*/ 34290 h 523875"/>
                <a:gd name="connsiteX3" fmla="*/ 530543 w 619125"/>
                <a:gd name="connsiteY3" fmla="*/ 125730 h 523875"/>
                <a:gd name="connsiteX4" fmla="*/ 552450 w 619125"/>
                <a:gd name="connsiteY4" fmla="*/ 501967 h 523875"/>
                <a:gd name="connsiteX5" fmla="*/ 543878 w 619125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125" h="523875">
                  <a:moveTo>
                    <a:pt x="14288" y="17145"/>
                  </a:moveTo>
                  <a:cubicBezTo>
                    <a:pt x="61913" y="16192"/>
                    <a:pt x="109538" y="15240"/>
                    <a:pt x="157163" y="14288"/>
                  </a:cubicBezTo>
                  <a:cubicBezTo>
                    <a:pt x="168592" y="14288"/>
                    <a:pt x="412433" y="31433"/>
                    <a:pt x="414338" y="34290"/>
                  </a:cubicBezTo>
                  <a:cubicBezTo>
                    <a:pt x="472440" y="59055"/>
                    <a:pt x="495300" y="90488"/>
                    <a:pt x="530543" y="125730"/>
                  </a:cubicBezTo>
                  <a:cubicBezTo>
                    <a:pt x="627698" y="222885"/>
                    <a:pt x="644843" y="386715"/>
                    <a:pt x="552450" y="501967"/>
                  </a:cubicBezTo>
                  <a:cubicBezTo>
                    <a:pt x="548640" y="505778"/>
                    <a:pt x="546735" y="511492"/>
                    <a:pt x="543878" y="516255"/>
                  </a:cubicBezTo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215EA69-63DB-4909-B44B-6280EDB52E49}"/>
                </a:ext>
              </a:extLst>
            </p:cNvPr>
            <p:cNvSpPr/>
            <p:nvPr/>
          </p:nvSpPr>
          <p:spPr>
            <a:xfrm>
              <a:off x="6980670" y="4362612"/>
              <a:ext cx="1504950" cy="1762125"/>
            </a:xfrm>
            <a:custGeom>
              <a:avLst/>
              <a:gdLst>
                <a:gd name="connsiteX0" fmla="*/ 623727 w 1504950"/>
                <a:gd name="connsiteY0" fmla="*/ 594360 h 1762125"/>
                <a:gd name="connsiteX1" fmla="*/ 668494 w 1504950"/>
                <a:gd name="connsiteY1" fmla="*/ 571500 h 1762125"/>
                <a:gd name="connsiteX2" fmla="*/ 758029 w 1504950"/>
                <a:gd name="connsiteY2" fmla="*/ 535305 h 1762125"/>
                <a:gd name="connsiteX3" fmla="*/ 862804 w 1504950"/>
                <a:gd name="connsiteY3" fmla="*/ 268605 h 1762125"/>
                <a:gd name="connsiteX4" fmla="*/ 237012 w 1504950"/>
                <a:gd name="connsiteY4" fmla="*/ 186690 h 1762125"/>
                <a:gd name="connsiteX5" fmla="*/ 77944 w 1504950"/>
                <a:gd name="connsiteY5" fmla="*/ 282892 h 1762125"/>
                <a:gd name="connsiteX6" fmla="*/ 42702 w 1504950"/>
                <a:gd name="connsiteY6" fmla="*/ 402907 h 1762125"/>
                <a:gd name="connsiteX7" fmla="*/ 15079 w 1504950"/>
                <a:gd name="connsiteY7" fmla="*/ 560070 h 1762125"/>
                <a:gd name="connsiteX8" fmla="*/ 31272 w 1504950"/>
                <a:gd name="connsiteY8" fmla="*/ 627698 h 1762125"/>
                <a:gd name="connsiteX9" fmla="*/ 299877 w 1504950"/>
                <a:gd name="connsiteY9" fmla="*/ 1050608 h 1762125"/>
                <a:gd name="connsiteX10" fmla="*/ 385602 w 1504950"/>
                <a:gd name="connsiteY10" fmla="*/ 1133475 h 1762125"/>
                <a:gd name="connsiteX11" fmla="*/ 406557 w 1504950"/>
                <a:gd name="connsiteY11" fmla="*/ 1181100 h 1762125"/>
                <a:gd name="connsiteX12" fmla="*/ 415129 w 1504950"/>
                <a:gd name="connsiteY12" fmla="*/ 1703070 h 1762125"/>
                <a:gd name="connsiteX13" fmla="*/ 469422 w 1504950"/>
                <a:gd name="connsiteY13" fmla="*/ 1753553 h 1762125"/>
                <a:gd name="connsiteX14" fmla="*/ 1221897 w 1504950"/>
                <a:gd name="connsiteY14" fmla="*/ 1755458 h 1762125"/>
                <a:gd name="connsiteX15" fmla="*/ 1268569 w 1504950"/>
                <a:gd name="connsiteY15" fmla="*/ 1708785 h 1762125"/>
                <a:gd name="connsiteX16" fmla="*/ 1259997 w 1504950"/>
                <a:gd name="connsiteY16" fmla="*/ 1161098 h 1762125"/>
                <a:gd name="connsiteX17" fmla="*/ 1290477 w 1504950"/>
                <a:gd name="connsiteY17" fmla="*/ 1106805 h 1762125"/>
                <a:gd name="connsiteX18" fmla="*/ 1466689 w 1504950"/>
                <a:gd name="connsiteY18" fmla="*/ 876300 h 1762125"/>
                <a:gd name="connsiteX19" fmla="*/ 1481929 w 1504950"/>
                <a:gd name="connsiteY19" fmla="*/ 793432 h 1762125"/>
                <a:gd name="connsiteX20" fmla="*/ 1495264 w 1504950"/>
                <a:gd name="connsiteY20" fmla="*/ 14288 h 176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950" h="1762125">
                  <a:moveTo>
                    <a:pt x="623727" y="594360"/>
                  </a:moveTo>
                  <a:cubicBezTo>
                    <a:pt x="636109" y="581978"/>
                    <a:pt x="651349" y="575310"/>
                    <a:pt x="668494" y="571500"/>
                  </a:cubicBezTo>
                  <a:cubicBezTo>
                    <a:pt x="700879" y="564832"/>
                    <a:pt x="731359" y="553403"/>
                    <a:pt x="758029" y="535305"/>
                  </a:cubicBezTo>
                  <a:cubicBezTo>
                    <a:pt x="834229" y="483870"/>
                    <a:pt x="859947" y="361950"/>
                    <a:pt x="862804" y="268605"/>
                  </a:cubicBezTo>
                  <a:cubicBezTo>
                    <a:pt x="863757" y="252413"/>
                    <a:pt x="321784" y="190500"/>
                    <a:pt x="237012" y="186690"/>
                  </a:cubicBezTo>
                  <a:cubicBezTo>
                    <a:pt x="166527" y="182880"/>
                    <a:pt x="98899" y="217170"/>
                    <a:pt x="77944" y="282892"/>
                  </a:cubicBezTo>
                  <a:cubicBezTo>
                    <a:pt x="65562" y="322898"/>
                    <a:pt x="55084" y="362903"/>
                    <a:pt x="42702" y="402907"/>
                  </a:cubicBezTo>
                  <a:cubicBezTo>
                    <a:pt x="34129" y="432435"/>
                    <a:pt x="22699" y="511493"/>
                    <a:pt x="15079" y="560070"/>
                  </a:cubicBezTo>
                  <a:cubicBezTo>
                    <a:pt x="12222" y="583882"/>
                    <a:pt x="16984" y="607695"/>
                    <a:pt x="31272" y="627698"/>
                  </a:cubicBezTo>
                  <a:cubicBezTo>
                    <a:pt x="89374" y="712470"/>
                    <a:pt x="240822" y="954405"/>
                    <a:pt x="299877" y="1050608"/>
                  </a:cubicBezTo>
                  <a:cubicBezTo>
                    <a:pt x="311307" y="1069658"/>
                    <a:pt x="365599" y="1121093"/>
                    <a:pt x="385602" y="1133475"/>
                  </a:cubicBezTo>
                  <a:cubicBezTo>
                    <a:pt x="396079" y="1140143"/>
                    <a:pt x="406557" y="1161098"/>
                    <a:pt x="406557" y="1181100"/>
                  </a:cubicBezTo>
                  <a:cubicBezTo>
                    <a:pt x="401794" y="1352550"/>
                    <a:pt x="407509" y="1530668"/>
                    <a:pt x="415129" y="1703070"/>
                  </a:cubicBezTo>
                  <a:cubicBezTo>
                    <a:pt x="417034" y="1744028"/>
                    <a:pt x="425607" y="1753553"/>
                    <a:pt x="469422" y="1753553"/>
                  </a:cubicBezTo>
                  <a:cubicBezTo>
                    <a:pt x="717072" y="1751647"/>
                    <a:pt x="974247" y="1757362"/>
                    <a:pt x="1221897" y="1755458"/>
                  </a:cubicBezTo>
                  <a:cubicBezTo>
                    <a:pt x="1263807" y="1755458"/>
                    <a:pt x="1268569" y="1749743"/>
                    <a:pt x="1268569" y="1708785"/>
                  </a:cubicBezTo>
                  <a:cubicBezTo>
                    <a:pt x="1266664" y="1528762"/>
                    <a:pt x="1258092" y="1342073"/>
                    <a:pt x="1259997" y="1161098"/>
                  </a:cubicBezTo>
                  <a:cubicBezTo>
                    <a:pt x="1259997" y="1135380"/>
                    <a:pt x="1268569" y="1121093"/>
                    <a:pt x="1290477" y="1106805"/>
                  </a:cubicBezTo>
                  <a:cubicBezTo>
                    <a:pt x="1378107" y="1047750"/>
                    <a:pt x="1434304" y="977265"/>
                    <a:pt x="1466689" y="876300"/>
                  </a:cubicBezTo>
                  <a:cubicBezTo>
                    <a:pt x="1475262" y="848678"/>
                    <a:pt x="1480977" y="822007"/>
                    <a:pt x="1481929" y="793432"/>
                  </a:cubicBezTo>
                  <a:cubicBezTo>
                    <a:pt x="1490502" y="541973"/>
                    <a:pt x="1496217" y="287655"/>
                    <a:pt x="1495264" y="14288"/>
                  </a:cubicBezTo>
                </a:path>
              </a:pathLst>
            </a:custGeom>
            <a:noFill/>
            <a:ln w="31750" cap="rnd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aphic 1">
            <a:extLst>
              <a:ext uri="{FF2B5EF4-FFF2-40B4-BE49-F238E27FC236}">
                <a16:creationId xmlns:a16="http://schemas.microsoft.com/office/drawing/2014/main" id="{0690B4A5-3E86-42B9-9927-B9A8270C8F1E}"/>
              </a:ext>
            </a:extLst>
          </p:cNvPr>
          <p:cNvGrpSpPr/>
          <p:nvPr/>
        </p:nvGrpSpPr>
        <p:grpSpPr>
          <a:xfrm>
            <a:off x="2181992" y="1630283"/>
            <a:ext cx="1776412" cy="2687954"/>
            <a:chOff x="6081713" y="3426067"/>
            <a:chExt cx="1776412" cy="2687954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7176558-3136-4E65-A12E-B6850B6515F2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CCD8C79-AEBB-4240-AAD3-E1884CF838F9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4ABD235-FEC7-4305-9ADD-890498BCBC0F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98E4D0C-6836-4FD5-B56D-578CF6817371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5116493-8920-4E53-A67C-FEDE823B0683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7772CF7-45F6-430E-92A3-08FCEDC1762D}"/>
                </a:ext>
              </a:extLst>
            </p:cNvPr>
            <p:cNvSpPr/>
            <p:nvPr/>
          </p:nvSpPr>
          <p:spPr>
            <a:xfrm>
              <a:off x="6529011" y="3493633"/>
              <a:ext cx="337968" cy="1054630"/>
            </a:xfrm>
            <a:custGeom>
              <a:avLst/>
              <a:gdLst>
                <a:gd name="connsiteX0" fmla="*/ 352188 w 361950"/>
                <a:gd name="connsiteY0" fmla="*/ 961278 h 1123950"/>
                <a:gd name="connsiteX1" fmla="*/ 343616 w 361950"/>
                <a:gd name="connsiteY1" fmla="*/ 277383 h 1123950"/>
                <a:gd name="connsiteX2" fmla="*/ 329328 w 361950"/>
                <a:gd name="connsiteY2" fmla="*/ 145938 h 1123950"/>
                <a:gd name="connsiteX3" fmla="*/ 188358 w 361950"/>
                <a:gd name="connsiteY3" fmla="*/ 14493 h 1123950"/>
                <a:gd name="connsiteX4" fmla="*/ 29291 w 361950"/>
                <a:gd name="connsiteY4" fmla="*/ 144033 h 1123950"/>
                <a:gd name="connsiteX5" fmla="*/ 15956 w 361950"/>
                <a:gd name="connsiteY5" fmla="*/ 1113678 h 1123950"/>
                <a:gd name="connsiteX0" fmla="*/ 337901 w 337968"/>
                <a:gd name="connsiteY0" fmla="*/ 946991 h 1054630"/>
                <a:gd name="connsiteX1" fmla="*/ 329329 w 337968"/>
                <a:gd name="connsiteY1" fmla="*/ 263096 h 1054630"/>
                <a:gd name="connsiteX2" fmla="*/ 315041 w 337968"/>
                <a:gd name="connsiteY2" fmla="*/ 131651 h 1054630"/>
                <a:gd name="connsiteX3" fmla="*/ 174071 w 337968"/>
                <a:gd name="connsiteY3" fmla="*/ 206 h 1054630"/>
                <a:gd name="connsiteX4" fmla="*/ 15004 w 337968"/>
                <a:gd name="connsiteY4" fmla="*/ 129746 h 1054630"/>
                <a:gd name="connsiteX5" fmla="*/ 1669 w 337968"/>
                <a:gd name="connsiteY5" fmla="*/ 1054630 h 105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968" h="1054630">
                  <a:moveTo>
                    <a:pt x="337901" y="946991"/>
                  </a:moveTo>
                  <a:cubicBezTo>
                    <a:pt x="338854" y="943181"/>
                    <a:pt x="329329" y="283099"/>
                    <a:pt x="329329" y="263096"/>
                  </a:cubicBezTo>
                  <a:cubicBezTo>
                    <a:pt x="329329" y="238331"/>
                    <a:pt x="317899" y="144033"/>
                    <a:pt x="315041" y="131651"/>
                  </a:cubicBezTo>
                  <a:cubicBezTo>
                    <a:pt x="307421" y="83073"/>
                    <a:pt x="255034" y="4968"/>
                    <a:pt x="174071" y="206"/>
                  </a:cubicBezTo>
                  <a:cubicBezTo>
                    <a:pt x="88346" y="-4557"/>
                    <a:pt x="18814" y="74501"/>
                    <a:pt x="15004" y="129746"/>
                  </a:cubicBezTo>
                  <a:cubicBezTo>
                    <a:pt x="15004" y="130698"/>
                    <a:pt x="-5951" y="500275"/>
                    <a:pt x="1669" y="1054630"/>
                  </a:cubicBezTo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4896D2F-F6F1-45F1-B421-91299F27C007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CEA35B2-C383-4085-AFD4-46801B2CDFA5}"/>
                </a:ext>
              </a:extLst>
            </p:cNvPr>
            <p:cNvSpPr/>
            <p:nvPr/>
          </p:nvSpPr>
          <p:spPr>
            <a:xfrm>
              <a:off x="6081713" y="3426067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/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95A3DF3-89DA-4BE9-842A-46B1AFD6BBFD}"/>
                </a:ext>
              </a:extLst>
            </p:cNvPr>
            <p:cNvSpPr/>
            <p:nvPr/>
          </p:nvSpPr>
          <p:spPr>
            <a:xfrm>
              <a:off x="6854190" y="4090912"/>
              <a:ext cx="342900" cy="523875"/>
            </a:xfrm>
            <a:custGeom>
              <a:avLst/>
              <a:gdLst>
                <a:gd name="connsiteX0" fmla="*/ 14288 w 342900"/>
                <a:gd name="connsiteY0" fmla="*/ 464820 h 523875"/>
                <a:gd name="connsiteX1" fmla="*/ 14288 w 342900"/>
                <a:gd name="connsiteY1" fmla="*/ 175260 h 523875"/>
                <a:gd name="connsiteX2" fmla="*/ 175260 w 342900"/>
                <a:gd name="connsiteY2" fmla="*/ 14288 h 523875"/>
                <a:gd name="connsiteX3" fmla="*/ 175260 w 342900"/>
                <a:gd name="connsiteY3" fmla="*/ 14288 h 523875"/>
                <a:gd name="connsiteX4" fmla="*/ 336233 w 342900"/>
                <a:gd name="connsiteY4" fmla="*/ 175260 h 523875"/>
                <a:gd name="connsiteX5" fmla="*/ 336233 w 342900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0" h="523875">
                  <a:moveTo>
                    <a:pt x="14288" y="464820"/>
                  </a:move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3" y="14288"/>
                    <a:pt x="336233" y="85725"/>
                    <a:pt x="336233" y="175260"/>
                  </a:cubicBezTo>
                  <a:lnTo>
                    <a:pt x="336233" y="516255"/>
                  </a:lnTo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DB0CC7A-6B6A-4963-8602-B41F7B4C3E6F}"/>
                </a:ext>
              </a:extLst>
            </p:cNvPr>
            <p:cNvSpPr/>
            <p:nvPr/>
          </p:nvSpPr>
          <p:spPr>
            <a:xfrm>
              <a:off x="7181850" y="4095674"/>
              <a:ext cx="342900" cy="619125"/>
            </a:xfrm>
            <a:custGeom>
              <a:avLst/>
              <a:gdLst>
                <a:gd name="connsiteX0" fmla="*/ 175260 w 342900"/>
                <a:gd name="connsiteY0" fmla="*/ 609600 h 619125"/>
                <a:gd name="connsiteX1" fmla="*/ 175260 w 342900"/>
                <a:gd name="connsiteY1" fmla="*/ 609600 h 619125"/>
                <a:gd name="connsiteX2" fmla="*/ 14288 w 342900"/>
                <a:gd name="connsiteY2" fmla="*/ 448628 h 619125"/>
                <a:gd name="connsiteX3" fmla="*/ 14288 w 342900"/>
                <a:gd name="connsiteY3" fmla="*/ 175260 h 619125"/>
                <a:gd name="connsiteX4" fmla="*/ 175260 w 342900"/>
                <a:gd name="connsiteY4" fmla="*/ 14288 h 619125"/>
                <a:gd name="connsiteX5" fmla="*/ 175260 w 342900"/>
                <a:gd name="connsiteY5" fmla="*/ 14288 h 619125"/>
                <a:gd name="connsiteX6" fmla="*/ 336233 w 342900"/>
                <a:gd name="connsiteY6" fmla="*/ 175260 h 619125"/>
                <a:gd name="connsiteX7" fmla="*/ 336233 w 342900"/>
                <a:gd name="connsiteY7" fmla="*/ 448628 h 619125"/>
                <a:gd name="connsiteX8" fmla="*/ 175260 w 342900"/>
                <a:gd name="connsiteY8" fmla="*/ 609600 h 619125"/>
                <a:gd name="connsiteX9" fmla="*/ 175260 w 342900"/>
                <a:gd name="connsiteY9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619125">
                  <a:moveTo>
                    <a:pt x="175260" y="609600"/>
                  </a:moveTo>
                  <a:lnTo>
                    <a:pt x="175260" y="609600"/>
                  </a:lnTo>
                  <a:cubicBezTo>
                    <a:pt x="86677" y="609600"/>
                    <a:pt x="14288" y="538163"/>
                    <a:pt x="14288" y="448628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48628"/>
                  </a:lnTo>
                  <a:cubicBezTo>
                    <a:pt x="336233" y="537210"/>
                    <a:pt x="263842" y="609600"/>
                    <a:pt x="175260" y="609600"/>
                  </a:cubicBezTo>
                  <a:lnTo>
                    <a:pt x="175260" y="609600"/>
                  </a:lnTo>
                  <a:close/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57B0B67-44A0-485A-A876-DCCBC9494264}"/>
                </a:ext>
              </a:extLst>
            </p:cNvPr>
            <p:cNvSpPr/>
            <p:nvPr/>
          </p:nvSpPr>
          <p:spPr>
            <a:xfrm>
              <a:off x="7515225" y="4143299"/>
              <a:ext cx="342900" cy="571500"/>
            </a:xfrm>
            <a:custGeom>
              <a:avLst/>
              <a:gdLst>
                <a:gd name="connsiteX0" fmla="*/ 175260 w 342900"/>
                <a:gd name="connsiteY0" fmla="*/ 561975 h 571500"/>
                <a:gd name="connsiteX1" fmla="*/ 175260 w 342900"/>
                <a:gd name="connsiteY1" fmla="*/ 561975 h 571500"/>
                <a:gd name="connsiteX2" fmla="*/ 14288 w 342900"/>
                <a:gd name="connsiteY2" fmla="*/ 401003 h 571500"/>
                <a:gd name="connsiteX3" fmla="*/ 14288 w 342900"/>
                <a:gd name="connsiteY3" fmla="*/ 175260 h 571500"/>
                <a:gd name="connsiteX4" fmla="*/ 175260 w 342900"/>
                <a:gd name="connsiteY4" fmla="*/ 14288 h 571500"/>
                <a:gd name="connsiteX5" fmla="*/ 175260 w 342900"/>
                <a:gd name="connsiteY5" fmla="*/ 14288 h 571500"/>
                <a:gd name="connsiteX6" fmla="*/ 336233 w 342900"/>
                <a:gd name="connsiteY6" fmla="*/ 175260 h 571500"/>
                <a:gd name="connsiteX7" fmla="*/ 336233 w 342900"/>
                <a:gd name="connsiteY7" fmla="*/ 401003 h 571500"/>
                <a:gd name="connsiteX8" fmla="*/ 175260 w 342900"/>
                <a:gd name="connsiteY8" fmla="*/ 561975 h 571500"/>
                <a:gd name="connsiteX9" fmla="*/ 175260 w 342900"/>
                <a:gd name="connsiteY9" fmla="*/ 561975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571500">
                  <a:moveTo>
                    <a:pt x="175260" y="561975"/>
                  </a:moveTo>
                  <a:lnTo>
                    <a:pt x="175260" y="561975"/>
                  </a:lnTo>
                  <a:cubicBezTo>
                    <a:pt x="86678" y="561975"/>
                    <a:pt x="14288" y="490538"/>
                    <a:pt x="14288" y="401003"/>
                  </a:cubicBezTo>
                  <a:lnTo>
                    <a:pt x="14288" y="175260"/>
                  </a:lnTo>
                  <a:cubicBezTo>
                    <a:pt x="14288" y="86677"/>
                    <a:pt x="85725" y="14288"/>
                    <a:pt x="175260" y="14288"/>
                  </a:cubicBezTo>
                  <a:lnTo>
                    <a:pt x="175260" y="14288"/>
                  </a:lnTo>
                  <a:cubicBezTo>
                    <a:pt x="263842" y="14288"/>
                    <a:pt x="336233" y="85725"/>
                    <a:pt x="336233" y="175260"/>
                  </a:cubicBezTo>
                  <a:lnTo>
                    <a:pt x="336233" y="401003"/>
                  </a:lnTo>
                  <a:cubicBezTo>
                    <a:pt x="336233" y="489585"/>
                    <a:pt x="264795" y="561975"/>
                    <a:pt x="175260" y="561975"/>
                  </a:cubicBezTo>
                  <a:lnTo>
                    <a:pt x="175260" y="561975"/>
                  </a:lnTo>
                  <a:close/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9DD39FD-44FC-462E-B96A-F88322F4A7A0}"/>
                </a:ext>
              </a:extLst>
            </p:cNvPr>
            <p:cNvSpPr/>
            <p:nvPr/>
          </p:nvSpPr>
          <p:spPr>
            <a:xfrm>
              <a:off x="6557963" y="4911967"/>
              <a:ext cx="619125" cy="523875"/>
            </a:xfrm>
            <a:custGeom>
              <a:avLst/>
              <a:gdLst>
                <a:gd name="connsiteX0" fmla="*/ 14288 w 619125"/>
                <a:gd name="connsiteY0" fmla="*/ 17145 h 523875"/>
                <a:gd name="connsiteX1" fmla="*/ 157163 w 619125"/>
                <a:gd name="connsiteY1" fmla="*/ 14288 h 523875"/>
                <a:gd name="connsiteX2" fmla="*/ 414338 w 619125"/>
                <a:gd name="connsiteY2" fmla="*/ 34290 h 523875"/>
                <a:gd name="connsiteX3" fmla="*/ 530543 w 619125"/>
                <a:gd name="connsiteY3" fmla="*/ 125730 h 523875"/>
                <a:gd name="connsiteX4" fmla="*/ 552450 w 619125"/>
                <a:gd name="connsiteY4" fmla="*/ 501967 h 523875"/>
                <a:gd name="connsiteX5" fmla="*/ 543878 w 619125"/>
                <a:gd name="connsiteY5" fmla="*/ 51625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125" h="523875">
                  <a:moveTo>
                    <a:pt x="14288" y="17145"/>
                  </a:moveTo>
                  <a:cubicBezTo>
                    <a:pt x="61913" y="16192"/>
                    <a:pt x="109538" y="15240"/>
                    <a:pt x="157163" y="14288"/>
                  </a:cubicBezTo>
                  <a:cubicBezTo>
                    <a:pt x="168592" y="14288"/>
                    <a:pt x="412433" y="31433"/>
                    <a:pt x="414338" y="34290"/>
                  </a:cubicBezTo>
                  <a:cubicBezTo>
                    <a:pt x="472440" y="59055"/>
                    <a:pt x="495300" y="90488"/>
                    <a:pt x="530543" y="125730"/>
                  </a:cubicBezTo>
                  <a:cubicBezTo>
                    <a:pt x="627698" y="222885"/>
                    <a:pt x="644843" y="386715"/>
                    <a:pt x="552450" y="501967"/>
                  </a:cubicBezTo>
                  <a:cubicBezTo>
                    <a:pt x="548640" y="505778"/>
                    <a:pt x="546735" y="511492"/>
                    <a:pt x="543878" y="516255"/>
                  </a:cubicBezTo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A4BD8B8-B429-456F-8F03-4F78217C27A2}"/>
                </a:ext>
              </a:extLst>
            </p:cNvPr>
            <p:cNvSpPr/>
            <p:nvPr/>
          </p:nvSpPr>
          <p:spPr>
            <a:xfrm>
              <a:off x="6352383" y="4351896"/>
              <a:ext cx="1504950" cy="1762125"/>
            </a:xfrm>
            <a:custGeom>
              <a:avLst/>
              <a:gdLst>
                <a:gd name="connsiteX0" fmla="*/ 623727 w 1504950"/>
                <a:gd name="connsiteY0" fmla="*/ 594360 h 1762125"/>
                <a:gd name="connsiteX1" fmla="*/ 668494 w 1504950"/>
                <a:gd name="connsiteY1" fmla="*/ 571500 h 1762125"/>
                <a:gd name="connsiteX2" fmla="*/ 758029 w 1504950"/>
                <a:gd name="connsiteY2" fmla="*/ 535305 h 1762125"/>
                <a:gd name="connsiteX3" fmla="*/ 862804 w 1504950"/>
                <a:gd name="connsiteY3" fmla="*/ 268605 h 1762125"/>
                <a:gd name="connsiteX4" fmla="*/ 237012 w 1504950"/>
                <a:gd name="connsiteY4" fmla="*/ 186690 h 1762125"/>
                <a:gd name="connsiteX5" fmla="*/ 77944 w 1504950"/>
                <a:gd name="connsiteY5" fmla="*/ 282893 h 1762125"/>
                <a:gd name="connsiteX6" fmla="*/ 42702 w 1504950"/>
                <a:gd name="connsiteY6" fmla="*/ 402908 h 1762125"/>
                <a:gd name="connsiteX7" fmla="*/ 15079 w 1504950"/>
                <a:gd name="connsiteY7" fmla="*/ 560070 h 1762125"/>
                <a:gd name="connsiteX8" fmla="*/ 31272 w 1504950"/>
                <a:gd name="connsiteY8" fmla="*/ 627698 h 1762125"/>
                <a:gd name="connsiteX9" fmla="*/ 299877 w 1504950"/>
                <a:gd name="connsiteY9" fmla="*/ 1050608 h 1762125"/>
                <a:gd name="connsiteX10" fmla="*/ 385602 w 1504950"/>
                <a:gd name="connsiteY10" fmla="*/ 1133475 h 1762125"/>
                <a:gd name="connsiteX11" fmla="*/ 406557 w 1504950"/>
                <a:gd name="connsiteY11" fmla="*/ 1181100 h 1762125"/>
                <a:gd name="connsiteX12" fmla="*/ 415129 w 1504950"/>
                <a:gd name="connsiteY12" fmla="*/ 1703070 h 1762125"/>
                <a:gd name="connsiteX13" fmla="*/ 469422 w 1504950"/>
                <a:gd name="connsiteY13" fmla="*/ 1753552 h 1762125"/>
                <a:gd name="connsiteX14" fmla="*/ 1221897 w 1504950"/>
                <a:gd name="connsiteY14" fmla="*/ 1755458 h 1762125"/>
                <a:gd name="connsiteX15" fmla="*/ 1268569 w 1504950"/>
                <a:gd name="connsiteY15" fmla="*/ 1708785 h 1762125"/>
                <a:gd name="connsiteX16" fmla="*/ 1259997 w 1504950"/>
                <a:gd name="connsiteY16" fmla="*/ 1161098 h 1762125"/>
                <a:gd name="connsiteX17" fmla="*/ 1290477 w 1504950"/>
                <a:gd name="connsiteY17" fmla="*/ 1106805 h 1762125"/>
                <a:gd name="connsiteX18" fmla="*/ 1466689 w 1504950"/>
                <a:gd name="connsiteY18" fmla="*/ 876300 h 1762125"/>
                <a:gd name="connsiteX19" fmla="*/ 1481929 w 1504950"/>
                <a:gd name="connsiteY19" fmla="*/ 793433 h 1762125"/>
                <a:gd name="connsiteX20" fmla="*/ 1495264 w 1504950"/>
                <a:gd name="connsiteY20" fmla="*/ 14288 h 176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950" h="1762125">
                  <a:moveTo>
                    <a:pt x="623727" y="594360"/>
                  </a:moveTo>
                  <a:cubicBezTo>
                    <a:pt x="636109" y="581978"/>
                    <a:pt x="651349" y="575310"/>
                    <a:pt x="668494" y="571500"/>
                  </a:cubicBezTo>
                  <a:cubicBezTo>
                    <a:pt x="700879" y="564833"/>
                    <a:pt x="731359" y="553403"/>
                    <a:pt x="758029" y="535305"/>
                  </a:cubicBezTo>
                  <a:cubicBezTo>
                    <a:pt x="834229" y="483870"/>
                    <a:pt x="859947" y="361950"/>
                    <a:pt x="862804" y="268605"/>
                  </a:cubicBezTo>
                  <a:cubicBezTo>
                    <a:pt x="863757" y="252413"/>
                    <a:pt x="321784" y="190500"/>
                    <a:pt x="237012" y="186690"/>
                  </a:cubicBezTo>
                  <a:cubicBezTo>
                    <a:pt x="166527" y="182880"/>
                    <a:pt x="98899" y="217170"/>
                    <a:pt x="77944" y="282893"/>
                  </a:cubicBezTo>
                  <a:cubicBezTo>
                    <a:pt x="65562" y="322898"/>
                    <a:pt x="55084" y="362903"/>
                    <a:pt x="42702" y="402908"/>
                  </a:cubicBezTo>
                  <a:cubicBezTo>
                    <a:pt x="34129" y="432435"/>
                    <a:pt x="22699" y="511492"/>
                    <a:pt x="15079" y="560070"/>
                  </a:cubicBezTo>
                  <a:cubicBezTo>
                    <a:pt x="12222" y="583883"/>
                    <a:pt x="16984" y="607695"/>
                    <a:pt x="31272" y="627698"/>
                  </a:cubicBezTo>
                  <a:cubicBezTo>
                    <a:pt x="89374" y="712470"/>
                    <a:pt x="240822" y="954405"/>
                    <a:pt x="299877" y="1050608"/>
                  </a:cubicBezTo>
                  <a:cubicBezTo>
                    <a:pt x="311307" y="1069658"/>
                    <a:pt x="365599" y="1121093"/>
                    <a:pt x="385602" y="1133475"/>
                  </a:cubicBezTo>
                  <a:cubicBezTo>
                    <a:pt x="396079" y="1140143"/>
                    <a:pt x="406557" y="1161098"/>
                    <a:pt x="406557" y="1181100"/>
                  </a:cubicBezTo>
                  <a:cubicBezTo>
                    <a:pt x="401794" y="1352550"/>
                    <a:pt x="407509" y="1530668"/>
                    <a:pt x="415129" y="1703070"/>
                  </a:cubicBezTo>
                  <a:cubicBezTo>
                    <a:pt x="417034" y="1744027"/>
                    <a:pt x="425607" y="1753552"/>
                    <a:pt x="469422" y="1753552"/>
                  </a:cubicBezTo>
                  <a:cubicBezTo>
                    <a:pt x="717072" y="1751648"/>
                    <a:pt x="974247" y="1757363"/>
                    <a:pt x="1221897" y="1755458"/>
                  </a:cubicBezTo>
                  <a:cubicBezTo>
                    <a:pt x="1263807" y="1755458"/>
                    <a:pt x="1268569" y="1749743"/>
                    <a:pt x="1268569" y="1708785"/>
                  </a:cubicBezTo>
                  <a:cubicBezTo>
                    <a:pt x="1266664" y="1528763"/>
                    <a:pt x="1258092" y="1342073"/>
                    <a:pt x="1259997" y="1161098"/>
                  </a:cubicBezTo>
                  <a:cubicBezTo>
                    <a:pt x="1259997" y="1135380"/>
                    <a:pt x="1268569" y="1121093"/>
                    <a:pt x="1290477" y="1106805"/>
                  </a:cubicBezTo>
                  <a:cubicBezTo>
                    <a:pt x="1378107" y="1047750"/>
                    <a:pt x="1434304" y="977265"/>
                    <a:pt x="1466689" y="876300"/>
                  </a:cubicBezTo>
                  <a:cubicBezTo>
                    <a:pt x="1475262" y="848678"/>
                    <a:pt x="1480977" y="822008"/>
                    <a:pt x="1481929" y="793433"/>
                  </a:cubicBezTo>
                  <a:cubicBezTo>
                    <a:pt x="1490502" y="541973"/>
                    <a:pt x="1496217" y="287655"/>
                    <a:pt x="1495264" y="14288"/>
                  </a:cubicBezTo>
                </a:path>
              </a:pathLst>
            </a:custGeom>
            <a:noFill/>
            <a:ln w="317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9" name="Imagem 68">
            <a:extLst>
              <a:ext uri="{FF2B5EF4-FFF2-40B4-BE49-F238E27FC236}">
                <a16:creationId xmlns:a16="http://schemas.microsoft.com/office/drawing/2014/main" id="{010A14EC-535C-F648-948D-C4D6944E3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1561" y="167543"/>
            <a:ext cx="789610" cy="789610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2412F911-9CE2-954B-9FCF-610A761343F6}"/>
              </a:ext>
            </a:extLst>
          </p:cNvPr>
          <p:cNvSpPr/>
          <p:nvPr/>
        </p:nvSpPr>
        <p:spPr>
          <a:xfrm>
            <a:off x="1761808" y="4718908"/>
            <a:ext cx="446939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PT" sz="1400" b="1" i="1" dirty="0"/>
              <a:t>Proxy Design Pattern: </a:t>
            </a:r>
            <a:r>
              <a:rPr lang="pt-PT" sz="1400" dirty="0"/>
              <a:t>Uma classe é usada para representar a funcionalidade de outra classe. Trata-se de um exemplo de padrão estrutural. 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13A3CDC5-4D6A-D247-9F77-A643FBDA7947}"/>
              </a:ext>
            </a:extLst>
          </p:cNvPr>
          <p:cNvSpPr/>
          <p:nvPr/>
        </p:nvSpPr>
        <p:spPr>
          <a:xfrm>
            <a:off x="7222371" y="4667612"/>
            <a:ext cx="376245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PT" sz="1400" b="1" i="1" dirty="0"/>
              <a:t>Singleton Design Pattern: </a:t>
            </a:r>
            <a:r>
              <a:rPr lang="pt-PT" sz="1400" dirty="0"/>
              <a:t>Garante</a:t>
            </a:r>
            <a:r>
              <a:rPr lang="pt-PT" sz="1400" b="1" i="1" dirty="0"/>
              <a:t> </a:t>
            </a:r>
            <a:r>
              <a:rPr lang="pt-PT" sz="1400" dirty="0"/>
              <a:t>que existirá apenas uma instância única de um objeto na memória que pode fornecer serviços.</a:t>
            </a:r>
          </a:p>
        </p:txBody>
      </p:sp>
      <p:pic>
        <p:nvPicPr>
          <p:cNvPr id="70" name="Imagem 69">
            <a:extLst>
              <a:ext uri="{FF2B5EF4-FFF2-40B4-BE49-F238E27FC236}">
                <a16:creationId xmlns:a16="http://schemas.microsoft.com/office/drawing/2014/main" id="{6BCCEFC6-0E6F-504B-BA9A-443165136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508" y="1492061"/>
            <a:ext cx="2070302" cy="200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73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902259" y="3022079"/>
            <a:ext cx="24913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i="1" dirty="0" err="1">
                <a:solidFill>
                  <a:schemeClr val="bg1"/>
                </a:solidFill>
                <a:cs typeface="Arial" pitchFamily="34" charset="0"/>
              </a:rPr>
              <a:t>CSLA.net</a:t>
            </a:r>
            <a:endParaRPr lang="en-US" altLang="ko-KR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8F9682F-87CB-D245-9AA2-66D6BCE2C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993" y="1859717"/>
            <a:ext cx="3168373" cy="116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551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400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EACB0D5-F4E3-584C-80F3-D8A3C9DA82A9}"/>
              </a:ext>
            </a:extLst>
          </p:cNvPr>
          <p:cNvSpPr/>
          <p:nvPr/>
        </p:nvSpPr>
        <p:spPr>
          <a:xfrm>
            <a:off x="701749" y="1710051"/>
            <a:ext cx="68473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Permite flexibilidade no que diz respeito a gerir várias fontes de dados e protocolo de rede;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Possui classes bastante úteis;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Permite reduzir a sobrecarga da aplicação.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C0C3165-F560-E440-9F56-636C98F0E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3507" y="282823"/>
            <a:ext cx="1547664" cy="567782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6BDEF9C-5EDC-E24D-B123-84FFD8E97957}"/>
              </a:ext>
            </a:extLst>
          </p:cNvPr>
          <p:cNvSpPr/>
          <p:nvPr/>
        </p:nvSpPr>
        <p:spPr>
          <a:xfrm>
            <a:off x="5324092" y="4686284"/>
            <a:ext cx="65774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Requer tempo para aprender;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Exige uma ampla familiaridade com a </a:t>
            </a:r>
            <a:r>
              <a:rPr lang="pt-PT" i="1" dirty="0" err="1"/>
              <a:t>framework</a:t>
            </a:r>
            <a:r>
              <a:rPr lang="pt-PT" i="1" dirty="0"/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Requer experiência em programação orientada por objetos</a:t>
            </a:r>
            <a:r>
              <a:rPr lang="pt-PT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7746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</p:grpSp>
      <p:sp>
        <p:nvSpPr>
          <p:cNvPr id="39" name="TextBox 3">
            <a:extLst>
              <a:ext uri="{FF2B5EF4-FFF2-40B4-BE49-F238E27FC236}">
                <a16:creationId xmlns:a16="http://schemas.microsoft.com/office/drawing/2014/main" id="{0E8FFBBE-5F25-9A46-AE6B-1E3C17F7EE30}"/>
              </a:ext>
            </a:extLst>
          </p:cNvPr>
          <p:cNvSpPr txBox="1"/>
          <p:nvPr/>
        </p:nvSpPr>
        <p:spPr>
          <a:xfrm>
            <a:off x="5420894" y="3785839"/>
            <a:ext cx="625593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Framework para a </a:t>
            </a:r>
            <a:r>
              <a:rPr lang="en-US" altLang="ko-KR" sz="4000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camada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de </a:t>
            </a:r>
            <a:r>
              <a:rPr lang="en-US" altLang="ko-KR" sz="4000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apresentação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0CAAEC4-5764-DC41-9913-A13D9D03A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732" y="1680600"/>
            <a:ext cx="2196634" cy="1513237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id="{E73D12BF-1689-D644-B7BA-27E9B4E7E51F}"/>
              </a:ext>
            </a:extLst>
          </p:cNvPr>
          <p:cNvSpPr txBox="1"/>
          <p:nvPr/>
        </p:nvSpPr>
        <p:spPr>
          <a:xfrm>
            <a:off x="6455381" y="5254609"/>
            <a:ext cx="27324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pt-PT" sz="1100" dirty="0"/>
              <a:t>Spring MVC</a:t>
            </a:r>
          </a:p>
          <a:p>
            <a:pPr marL="171450" indent="-171450">
              <a:buFontTx/>
              <a:buChar char="-"/>
            </a:pPr>
            <a:r>
              <a:rPr lang="pt-PT" sz="1100" dirty="0"/>
              <a:t>JSF</a:t>
            </a:r>
          </a:p>
          <a:p>
            <a:pPr marL="171450" indent="-171450">
              <a:buFontTx/>
              <a:buChar char="-"/>
            </a:pPr>
            <a:r>
              <a:rPr lang="pt-PT" sz="1100" dirty="0"/>
              <a:t>GWT</a:t>
            </a:r>
          </a:p>
          <a:p>
            <a:pPr marL="171450" indent="-171450">
              <a:buFontTx/>
              <a:buChar char="-"/>
            </a:pPr>
            <a:r>
              <a:rPr lang="pt-PT" sz="1100" dirty="0" err="1"/>
              <a:t>Vaadin</a:t>
            </a:r>
            <a:endParaRPr lang="pt-PT" sz="1100" dirty="0"/>
          </a:p>
        </p:txBody>
      </p:sp>
    </p:spTree>
    <p:extLst>
      <p:ext uri="{BB962C8B-B14F-4D97-AF65-F5344CB8AC3E}">
        <p14:creationId xmlns:p14="http://schemas.microsoft.com/office/powerpoint/2010/main" val="2046689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902259" y="3022079"/>
            <a:ext cx="30893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Spring MVC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3FDD29E-22E2-2245-80AF-49E325A25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17"/>
          <a:stretch/>
        </p:blipFill>
        <p:spPr>
          <a:xfrm>
            <a:off x="6910167" y="2654809"/>
            <a:ext cx="2947087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71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400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DC5E747-EE50-9E43-B53F-00FE45969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17"/>
          <a:stretch/>
        </p:blipFill>
        <p:spPr>
          <a:xfrm>
            <a:off x="10643616" y="173737"/>
            <a:ext cx="1379510" cy="582588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A0F76B1-A5DA-274F-B251-D078A6E27EE8}"/>
              </a:ext>
            </a:extLst>
          </p:cNvPr>
          <p:cNvSpPr/>
          <p:nvPr/>
        </p:nvSpPr>
        <p:spPr>
          <a:xfrm>
            <a:off x="391554" y="1342873"/>
            <a:ext cx="90204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Integra-se facilmente com a framework Spring;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Documentação e comunidade acessível;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Permite a escrita de código mais limpo e percetível;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Módulos loosely </a:t>
            </a:r>
            <a:r>
              <a:rPr lang="pt-PT" dirty="0" err="1"/>
              <a:t>coupled</a:t>
            </a:r>
            <a:r>
              <a:rPr lang="pt-PT" dirty="0"/>
              <a:t>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Uso flexível de </a:t>
            </a:r>
            <a:r>
              <a:rPr lang="pt-PT" i="1" dirty="0"/>
              <a:t>DI</a:t>
            </a:r>
            <a:r>
              <a:rPr lang="pt-PT" dirty="0"/>
              <a:t> (</a:t>
            </a:r>
            <a:r>
              <a:rPr lang="pt-PT" i="1" dirty="0"/>
              <a:t>Dependency</a:t>
            </a:r>
            <a:r>
              <a:rPr lang="pt-PT" dirty="0"/>
              <a:t> </a:t>
            </a:r>
            <a:r>
              <a:rPr lang="pt-PT" i="1" dirty="0" err="1"/>
              <a:t>Injection</a:t>
            </a:r>
            <a:r>
              <a:rPr lang="pt-PT" dirty="0"/>
              <a:t>);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Modularidade.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C0BC7A0-B963-8646-992C-5DA4B25F991F}"/>
              </a:ext>
            </a:extLst>
          </p:cNvPr>
          <p:cNvSpPr/>
          <p:nvPr/>
        </p:nvSpPr>
        <p:spPr>
          <a:xfrm>
            <a:off x="5723098" y="452535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Tempo demorado de aprendizagem por isso recomenda-se que já se tenha alguns conhecimentos sobre a utilização da </a:t>
            </a:r>
            <a:r>
              <a:rPr lang="pt-PT" i="1" dirty="0"/>
              <a:t>framework</a:t>
            </a:r>
            <a:r>
              <a:rPr lang="pt-PT" dirty="0"/>
              <a:t>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Arquitetura MVC pode ser difícil de implementar para pessoas inexperientes na interação com a mesma.</a:t>
            </a:r>
          </a:p>
        </p:txBody>
      </p:sp>
    </p:spTree>
    <p:extLst>
      <p:ext uri="{BB962C8B-B14F-4D97-AF65-F5344CB8AC3E}">
        <p14:creationId xmlns:p14="http://schemas.microsoft.com/office/powerpoint/2010/main" val="1781365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902259" y="3022079"/>
            <a:ext cx="11240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JSF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7CFFFF5-1798-0243-930B-31D3AFC11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932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1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837728" y="78962"/>
            <a:ext cx="8976320" cy="76808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Tópicos</a:t>
            </a: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sz="48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abordados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728061" y="999459"/>
            <a:ext cx="7481455" cy="768000"/>
            <a:chOff x="2984973" y="2023433"/>
            <a:chExt cx="5611091" cy="576000"/>
          </a:xfrm>
        </p:grpSpPr>
        <p:sp>
          <p:nvSpPr>
            <p:cNvPr id="15" name="Round Same Side Corner Rectangle 14"/>
            <p:cNvSpPr/>
            <p:nvPr/>
          </p:nvSpPr>
          <p:spPr>
            <a:xfrm rot="5400000">
              <a:off x="5719936" y="-3486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1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023433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2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3733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88072" y="2126768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2"/>
                  </a:solidFill>
                  <a:cs typeface="Arial" pitchFamily="34" charset="0"/>
                </a:rPr>
                <a:t>01</a:t>
              </a: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3667248" y="2161622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867" b="1" dirty="0">
                  <a:solidFill>
                    <a:schemeClr val="bg1"/>
                  </a:solidFill>
                  <a:cs typeface="Arial" pitchFamily="34" charset="0"/>
                </a:rPr>
                <a:t>Framework para a Camada de Dados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726980" y="1685768"/>
            <a:ext cx="638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Apresentação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algumas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frameworks para a camada de dados.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3963112" y="2112606"/>
            <a:ext cx="7481455" cy="768000"/>
            <a:chOff x="2984973" y="2915275"/>
            <a:chExt cx="5611091" cy="576000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5719936" y="5431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21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915275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3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3733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8072" y="3018610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3"/>
                  </a:solidFill>
                  <a:cs typeface="Arial" pitchFamily="34" charset="0"/>
                </a:rPr>
                <a:t>02</a:t>
              </a:r>
            </a:p>
          </p:txBody>
        </p:sp>
        <p:sp>
          <p:nvSpPr>
            <p:cNvPr id="23" name="TextBox 22"/>
            <p:cNvSpPr txBox="1"/>
            <p:nvPr/>
          </p:nvSpPr>
          <p:spPr bwMode="auto">
            <a:xfrm>
              <a:off x="3667248" y="3053464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867" b="1" dirty="0">
                  <a:solidFill>
                    <a:schemeClr val="bg1"/>
                  </a:solidFill>
                  <a:cs typeface="Arial" pitchFamily="34" charset="0"/>
                </a:rPr>
                <a:t>Framework para a Camada de </a:t>
              </a:r>
              <a:r>
                <a:rPr lang="en-US" altLang="ko-KR" sz="1867" b="1" dirty="0" err="1">
                  <a:solidFill>
                    <a:schemeClr val="bg1"/>
                  </a:solidFill>
                  <a:cs typeface="Arial" pitchFamily="34" charset="0"/>
                </a:rPr>
                <a:t>Negócio</a:t>
              </a:r>
              <a:r>
                <a:rPr lang="en-US" altLang="ko-KR" sz="1867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704598" y="2780381"/>
            <a:ext cx="638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Apresentação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algumas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frameworks para a camada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negócio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4065385" y="3354136"/>
            <a:ext cx="7481455" cy="768000"/>
            <a:chOff x="2984973" y="3807117"/>
            <a:chExt cx="5611091" cy="576000"/>
          </a:xfrm>
        </p:grpSpPr>
        <p:sp>
          <p:nvSpPr>
            <p:cNvPr id="25" name="Round Same Side Corner Rectangle 24"/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2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>
                  <a:lumMod val="60000"/>
                  <a:lumOff val="40000"/>
                </a:schemeClr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3733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88072" y="3910452"/>
              <a:ext cx="569802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03</a:t>
              </a:r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3667248" y="3945306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867" b="1" dirty="0">
                  <a:solidFill>
                    <a:schemeClr val="bg1"/>
                  </a:solidFill>
                  <a:cs typeface="Arial" pitchFamily="34" charset="0"/>
                </a:rPr>
                <a:t>Framework para a Camada de </a:t>
              </a:r>
              <a:r>
                <a:rPr lang="en-US" altLang="ko-KR" sz="1867" b="1" dirty="0" err="1">
                  <a:solidFill>
                    <a:schemeClr val="bg1"/>
                  </a:solidFill>
                  <a:cs typeface="Arial" pitchFamily="34" charset="0"/>
                </a:rPr>
                <a:t>Apresentação</a:t>
              </a:r>
              <a:endParaRPr lang="en-US" altLang="ko-KR" sz="1867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745550" y="3971148"/>
            <a:ext cx="638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Apresentação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algumas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frameworks para a camada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apresentação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grpSp>
        <p:nvGrpSpPr>
          <p:cNvPr id="34" name="Group 32">
            <a:extLst>
              <a:ext uri="{FF2B5EF4-FFF2-40B4-BE49-F238E27FC236}">
                <a16:creationId xmlns:a16="http://schemas.microsoft.com/office/drawing/2014/main" id="{7CCFC2FD-002B-1B49-9EFD-D0EF303D2AC2}"/>
              </a:ext>
            </a:extLst>
          </p:cNvPr>
          <p:cNvGrpSpPr/>
          <p:nvPr/>
        </p:nvGrpSpPr>
        <p:grpSpPr>
          <a:xfrm>
            <a:off x="3963113" y="4457744"/>
            <a:ext cx="7481455" cy="768000"/>
            <a:chOff x="2984973" y="3807117"/>
            <a:chExt cx="5611091" cy="576000"/>
          </a:xfrm>
        </p:grpSpPr>
        <p:sp>
          <p:nvSpPr>
            <p:cNvPr id="35" name="Round Same Side Corner Rectangle 24">
              <a:extLst>
                <a:ext uri="{FF2B5EF4-FFF2-40B4-BE49-F238E27FC236}">
                  <a16:creationId xmlns:a16="http://schemas.microsoft.com/office/drawing/2014/main" id="{4D224627-AC1A-114A-838C-3A595F91B48E}"/>
                </a:ext>
              </a:extLst>
            </p:cNvPr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36" name="AutoShape 92">
              <a:extLst>
                <a:ext uri="{FF2B5EF4-FFF2-40B4-BE49-F238E27FC236}">
                  <a16:creationId xmlns:a16="http://schemas.microsoft.com/office/drawing/2014/main" id="{D2381A75-8AA4-EC44-AC1D-E11AF8B9CA3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3733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26">
              <a:extLst>
                <a:ext uri="{FF2B5EF4-FFF2-40B4-BE49-F238E27FC236}">
                  <a16:creationId xmlns:a16="http://schemas.microsoft.com/office/drawing/2014/main" id="{FF33D674-F19B-0E45-87C8-84EEED08E9D6}"/>
                </a:ext>
              </a:extLst>
            </p:cNvPr>
            <p:cNvSpPr txBox="1"/>
            <p:nvPr/>
          </p:nvSpPr>
          <p:spPr>
            <a:xfrm>
              <a:off x="2988072" y="3910452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accent4"/>
                  </a:solidFill>
                  <a:cs typeface="Arial" pitchFamily="34" charset="0"/>
                </a:rPr>
                <a:t>04</a:t>
              </a:r>
            </a:p>
          </p:txBody>
        </p:sp>
        <p:sp>
          <p:nvSpPr>
            <p:cNvPr id="38" name="TextBox 27">
              <a:extLst>
                <a:ext uri="{FF2B5EF4-FFF2-40B4-BE49-F238E27FC236}">
                  <a16:creationId xmlns:a16="http://schemas.microsoft.com/office/drawing/2014/main" id="{43B0FEF8-E88B-DF49-8127-71D5A47D4946}"/>
                </a:ext>
              </a:extLst>
            </p:cNvPr>
            <p:cNvSpPr txBox="1"/>
            <p:nvPr/>
          </p:nvSpPr>
          <p:spPr bwMode="auto">
            <a:xfrm>
              <a:off x="3667248" y="3945306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867" b="1" dirty="0" err="1">
                  <a:solidFill>
                    <a:schemeClr val="bg1"/>
                  </a:solidFill>
                  <a:cs typeface="Arial" pitchFamily="34" charset="0"/>
                </a:rPr>
                <a:t>Arquitetura</a:t>
              </a:r>
              <a:r>
                <a:rPr lang="en-US" altLang="ko-KR" sz="1867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867" b="1" dirty="0" err="1">
                  <a:solidFill>
                    <a:schemeClr val="bg1"/>
                  </a:solidFill>
                  <a:cs typeface="Arial" pitchFamily="34" charset="0"/>
                </a:rPr>
                <a:t>elaborada</a:t>
              </a:r>
              <a:endParaRPr lang="en-US" altLang="ko-KR" sz="1867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9" name="TextBox 28">
            <a:extLst>
              <a:ext uri="{FF2B5EF4-FFF2-40B4-BE49-F238E27FC236}">
                <a16:creationId xmlns:a16="http://schemas.microsoft.com/office/drawing/2014/main" id="{CFDFF19D-6442-6842-A31B-FA8AA56F1B61}"/>
              </a:ext>
            </a:extLst>
          </p:cNvPr>
          <p:cNvSpPr txBox="1"/>
          <p:nvPr/>
        </p:nvSpPr>
        <p:spPr>
          <a:xfrm>
            <a:off x="4704598" y="5125356"/>
            <a:ext cx="638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Apresentação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justificação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da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arquitetura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escolhida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grpSp>
        <p:nvGrpSpPr>
          <p:cNvPr id="30" name="Group 32">
            <a:extLst>
              <a:ext uri="{FF2B5EF4-FFF2-40B4-BE49-F238E27FC236}">
                <a16:creationId xmlns:a16="http://schemas.microsoft.com/office/drawing/2014/main" id="{0671856A-ECE0-9D4D-9719-140C96560196}"/>
              </a:ext>
            </a:extLst>
          </p:cNvPr>
          <p:cNvGrpSpPr/>
          <p:nvPr/>
        </p:nvGrpSpPr>
        <p:grpSpPr>
          <a:xfrm>
            <a:off x="3830334" y="5657319"/>
            <a:ext cx="7481455" cy="768000"/>
            <a:chOff x="2984973" y="3807117"/>
            <a:chExt cx="5611091" cy="576000"/>
          </a:xfrm>
        </p:grpSpPr>
        <p:sp>
          <p:nvSpPr>
            <p:cNvPr id="40" name="Round Same Side Corner Rectangle 24">
              <a:extLst>
                <a:ext uri="{FF2B5EF4-FFF2-40B4-BE49-F238E27FC236}">
                  <a16:creationId xmlns:a16="http://schemas.microsoft.com/office/drawing/2014/main" id="{70C52BF3-6BCB-D543-88E6-86FAA6B92F7D}"/>
                </a:ext>
              </a:extLst>
            </p:cNvPr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41" name="AutoShape 92">
              <a:extLst>
                <a:ext uri="{FF2B5EF4-FFF2-40B4-BE49-F238E27FC236}">
                  <a16:creationId xmlns:a16="http://schemas.microsoft.com/office/drawing/2014/main" id="{4495E746-B2E9-E947-B515-67AEAB20DF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rgbClr val="00B050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ko-KR" altLang="en-US" sz="3733" dirty="0">
                <a:solidFill>
                  <a:schemeClr val="bg1"/>
                </a:solidFill>
              </a:endParaRPr>
            </a:p>
          </p:txBody>
        </p:sp>
        <p:sp>
          <p:nvSpPr>
            <p:cNvPr id="42" name="TextBox 26">
              <a:extLst>
                <a:ext uri="{FF2B5EF4-FFF2-40B4-BE49-F238E27FC236}">
                  <a16:creationId xmlns:a16="http://schemas.microsoft.com/office/drawing/2014/main" id="{E43011E5-2357-C04A-B335-094230E5BD1D}"/>
                </a:ext>
              </a:extLst>
            </p:cNvPr>
            <p:cNvSpPr txBox="1"/>
            <p:nvPr/>
          </p:nvSpPr>
          <p:spPr>
            <a:xfrm>
              <a:off x="2988072" y="3910452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rgbClr val="00B050"/>
                  </a:solidFill>
                  <a:cs typeface="Arial" pitchFamily="34" charset="0"/>
                </a:rPr>
                <a:t>05</a:t>
              </a:r>
            </a:p>
          </p:txBody>
        </p:sp>
        <p:sp>
          <p:nvSpPr>
            <p:cNvPr id="43" name="TextBox 27">
              <a:extLst>
                <a:ext uri="{FF2B5EF4-FFF2-40B4-BE49-F238E27FC236}">
                  <a16:creationId xmlns:a16="http://schemas.microsoft.com/office/drawing/2014/main" id="{B9A1603F-FF31-4741-A6BA-EF346536B491}"/>
                </a:ext>
              </a:extLst>
            </p:cNvPr>
            <p:cNvSpPr txBox="1"/>
            <p:nvPr/>
          </p:nvSpPr>
          <p:spPr bwMode="auto">
            <a:xfrm>
              <a:off x="3667248" y="3945306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867" b="1" dirty="0" err="1">
                  <a:solidFill>
                    <a:schemeClr val="bg1"/>
                  </a:solidFill>
                  <a:cs typeface="Arial" pitchFamily="34" charset="0"/>
                </a:rPr>
                <a:t>Conclusão</a:t>
              </a:r>
              <a:endParaRPr lang="en-US" altLang="ko-KR" sz="1867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4" name="TextBox 28">
            <a:extLst>
              <a:ext uri="{FF2B5EF4-FFF2-40B4-BE49-F238E27FC236}">
                <a16:creationId xmlns:a16="http://schemas.microsoft.com/office/drawing/2014/main" id="{04B7F829-BFDA-6241-AEC0-8B6188BE4CCC}"/>
              </a:ext>
            </a:extLst>
          </p:cNvPr>
          <p:cNvSpPr txBox="1"/>
          <p:nvPr/>
        </p:nvSpPr>
        <p:spPr>
          <a:xfrm>
            <a:off x="4690405" y="6301663"/>
            <a:ext cx="638632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Retirada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algumas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conclusões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sobre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o </a:t>
            </a:r>
            <a:r>
              <a:rPr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trabalho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9382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400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21B6C1-D92F-DC4D-AA5D-A1FADAF21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8070" y="157227"/>
            <a:ext cx="861028" cy="861028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FB1DE5A-29E8-AD4F-917D-1FA65A45FBB4}"/>
              </a:ext>
            </a:extLst>
          </p:cNvPr>
          <p:cNvSpPr/>
          <p:nvPr/>
        </p:nvSpPr>
        <p:spPr>
          <a:xfrm>
            <a:off x="576710" y="1522187"/>
            <a:ext cx="703910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Permite a criação de páginas web dinâmicas;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Simplifica a criação de </a:t>
            </a:r>
            <a:r>
              <a:rPr lang="pt-PT" i="1" dirty="0" err="1"/>
              <a:t>views</a:t>
            </a:r>
            <a:r>
              <a:rPr lang="pt-PT" dirty="0"/>
              <a:t>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Facilita a transferência de dados através da camada de modelo;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Apresenta um conjunto de componentes pré-definidos;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Reutiliza componentes da página.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831177B-4221-7F47-BEE2-0E3F8D169ED9}"/>
              </a:ext>
            </a:extLst>
          </p:cNvPr>
          <p:cNvSpPr/>
          <p:nvPr/>
        </p:nvSpPr>
        <p:spPr>
          <a:xfrm>
            <a:off x="5365985" y="4458650"/>
            <a:ext cx="63419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Apresenta uma má curva de aprendizagem, sendo necessário despender bastante tempo para dominar esta framework;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 aprendizagem demorada leva a que não seja ideal para projetos pequenos, curtos prazos de entrega e programadores inexperientes;</a:t>
            </a:r>
          </a:p>
        </p:txBody>
      </p:sp>
    </p:spTree>
    <p:extLst>
      <p:ext uri="{BB962C8B-B14F-4D97-AF65-F5344CB8AC3E}">
        <p14:creationId xmlns:p14="http://schemas.microsoft.com/office/powerpoint/2010/main" val="4227663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902259" y="3022079"/>
            <a:ext cx="13805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GWT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753863-D314-834A-BEBB-7181D9550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752" y="2145838"/>
            <a:ext cx="2352021" cy="235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24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400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6683D17-F317-3946-B79C-EEBD5D3AD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1753" y="242597"/>
            <a:ext cx="993079" cy="993079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167388C-E966-CC4C-9559-DC3A9EDD2AEB}"/>
              </a:ext>
            </a:extLst>
          </p:cNvPr>
          <p:cNvSpPr/>
          <p:nvPr/>
        </p:nvSpPr>
        <p:spPr>
          <a:xfrm>
            <a:off x="966965" y="1361706"/>
            <a:ext cx="55771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Adequada para aplicações web em larga escala;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Os componentes UI são dinâmicos e reutilizáveis;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Existe bastante documentação sobre a mesma;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Torna o </a:t>
            </a:r>
            <a:r>
              <a:rPr lang="pt-PT" i="1" dirty="0"/>
              <a:t>debug</a:t>
            </a:r>
            <a:r>
              <a:rPr lang="pt-PT" dirty="0"/>
              <a:t> da aplicação prático;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EE137A3-3C37-0F43-B9B8-43D90B6DCF7A}"/>
              </a:ext>
            </a:extLst>
          </p:cNvPr>
          <p:cNvSpPr/>
          <p:nvPr/>
        </p:nvSpPr>
        <p:spPr>
          <a:xfrm>
            <a:off x="5648832" y="456838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Dificuldade em manipular e costunomizar o </a:t>
            </a:r>
            <a:r>
              <a:rPr lang="pt-PT" i="1" dirty="0" err="1"/>
              <a:t>JavaScript</a:t>
            </a:r>
            <a:r>
              <a:rPr lang="pt-PT" i="1" dirty="0"/>
              <a:t>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Pode chegar a tempos de compilação elevados;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Não disponibiliza uma lista de componentes pré-definidos.</a:t>
            </a:r>
          </a:p>
        </p:txBody>
      </p:sp>
    </p:spTree>
    <p:extLst>
      <p:ext uri="{BB962C8B-B14F-4D97-AF65-F5344CB8AC3E}">
        <p14:creationId xmlns:p14="http://schemas.microsoft.com/office/powerpoint/2010/main" val="1003090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902259" y="3022079"/>
            <a:ext cx="18363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 err="1">
                <a:solidFill>
                  <a:schemeClr val="bg1"/>
                </a:solidFill>
                <a:cs typeface="Arial" pitchFamily="34" charset="0"/>
              </a:rPr>
              <a:t>Vaadin</a:t>
            </a:r>
            <a:endParaRPr lang="en-US" altLang="ko-KR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5BA82C8-9F56-0D48-ACDD-167910BF4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133" y="2363138"/>
            <a:ext cx="2107624" cy="210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73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400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4E445CC-5314-5942-9AA2-04BF3171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94" y="227300"/>
            <a:ext cx="811806" cy="85766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C93C134-2092-F14F-804F-ECCF79FEBB54}"/>
              </a:ext>
            </a:extLst>
          </p:cNvPr>
          <p:cNvSpPr/>
          <p:nvPr/>
        </p:nvSpPr>
        <p:spPr>
          <a:xfrm>
            <a:off x="800760" y="162634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Aplicações mais rápidas e escaláveis;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Utilização de serviços de segurança que previnem problemas como alteração de apostadores ou manipulação indevida do código;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i="1" dirty="0"/>
              <a:t>Open-</a:t>
            </a:r>
            <a:r>
              <a:rPr lang="pt-PT" i="1" dirty="0" err="1"/>
              <a:t>source</a:t>
            </a:r>
            <a:r>
              <a:rPr lang="pt-PT" dirty="0"/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767B24E-6FF1-E146-B0C8-6CD864A72D97}"/>
              </a:ext>
            </a:extLst>
          </p:cNvPr>
          <p:cNvSpPr/>
          <p:nvPr/>
        </p:nvSpPr>
        <p:spPr>
          <a:xfrm>
            <a:off x="5844599" y="5046992"/>
            <a:ext cx="3320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Opera apenas em Windows</a:t>
            </a:r>
          </a:p>
        </p:txBody>
      </p:sp>
    </p:spTree>
    <p:extLst>
      <p:ext uri="{BB962C8B-B14F-4D97-AF65-F5344CB8AC3E}">
        <p14:creationId xmlns:p14="http://schemas.microsoft.com/office/powerpoint/2010/main" val="3381192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</p:grpSp>
      <p:sp>
        <p:nvSpPr>
          <p:cNvPr id="35" name="TextBox 3">
            <a:extLst>
              <a:ext uri="{FF2B5EF4-FFF2-40B4-BE49-F238E27FC236}">
                <a16:creationId xmlns:a16="http://schemas.microsoft.com/office/drawing/2014/main" id="{8461A0BD-5F75-C749-849D-8759F89D68CB}"/>
              </a:ext>
            </a:extLst>
          </p:cNvPr>
          <p:cNvSpPr txBox="1"/>
          <p:nvPr/>
        </p:nvSpPr>
        <p:spPr>
          <a:xfrm>
            <a:off x="6096000" y="4439057"/>
            <a:ext cx="548250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Arquitetura elaborada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F97AA5-9367-F043-BD27-6449D3038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646" y="1496904"/>
            <a:ext cx="12700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9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7974" y="388293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Arquitetura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DBC35AD-F2F7-F046-92AD-CE31717F5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366" y="1354365"/>
            <a:ext cx="3716274" cy="511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731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</p:grpSp>
      <p:sp>
        <p:nvSpPr>
          <p:cNvPr id="35" name="TextBox 3">
            <a:extLst>
              <a:ext uri="{FF2B5EF4-FFF2-40B4-BE49-F238E27FC236}">
                <a16:creationId xmlns:a16="http://schemas.microsoft.com/office/drawing/2014/main" id="{8461A0BD-5F75-C749-849D-8759F89D68CB}"/>
              </a:ext>
            </a:extLst>
          </p:cNvPr>
          <p:cNvSpPr txBox="1"/>
          <p:nvPr/>
        </p:nvSpPr>
        <p:spPr>
          <a:xfrm>
            <a:off x="6096000" y="4439057"/>
            <a:ext cx="548250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Conclusão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DD31C8F-8DEC-9542-A110-DF5029D1F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784" y="1282409"/>
            <a:ext cx="2186745" cy="218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571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11">
            <a:extLst>
              <a:ext uri="{FF2B5EF4-FFF2-40B4-BE49-F238E27FC236}">
                <a16:creationId xmlns:a16="http://schemas.microsoft.com/office/drawing/2014/main" id="{BE0A8D54-058D-2B41-A1DA-759F6021E90E}"/>
              </a:ext>
            </a:extLst>
          </p:cNvPr>
          <p:cNvSpPr txBox="1"/>
          <p:nvPr/>
        </p:nvSpPr>
        <p:spPr>
          <a:xfrm>
            <a:off x="-85344" y="170688"/>
            <a:ext cx="12277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b="1" dirty="0">
                <a:latin typeface="Arial" panose="020B0604020202020204" pitchFamily="34" charset="0"/>
                <a:cs typeface="Arial" panose="020B0604020202020204" pitchFamily="34" charset="0"/>
              </a:rPr>
              <a:t>Universidade do Minho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BD8BA2D-FB87-4B44-9CA8-2617BC5DEB7D}"/>
              </a:ext>
            </a:extLst>
          </p:cNvPr>
          <p:cNvSpPr txBox="1"/>
          <p:nvPr/>
        </p:nvSpPr>
        <p:spPr>
          <a:xfrm>
            <a:off x="10631424" y="5668244"/>
            <a:ext cx="33893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Carlos Pedrosa</a:t>
            </a:r>
          </a:p>
          <a:p>
            <a:r>
              <a:rPr lang="pt-PT" dirty="0"/>
              <a:t>David Sousa </a:t>
            </a:r>
          </a:p>
          <a:p>
            <a:r>
              <a:rPr lang="pt-PT" dirty="0"/>
              <a:t>Isabel Pereira</a:t>
            </a:r>
          </a:p>
          <a:p>
            <a:r>
              <a:rPr lang="pt-PT" dirty="0"/>
              <a:t>Maria Teixeira</a:t>
            </a:r>
          </a:p>
          <a:p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2841320-45AB-4A42-914A-AB745214E28D}"/>
              </a:ext>
            </a:extLst>
          </p:cNvPr>
          <p:cNvSpPr txBox="1"/>
          <p:nvPr/>
        </p:nvSpPr>
        <p:spPr>
          <a:xfrm>
            <a:off x="4681728" y="509242"/>
            <a:ext cx="3364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Engenharia de Aplicações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4E96A8-5EDD-1245-A4F3-82C93D520B85}"/>
              </a:ext>
            </a:extLst>
          </p:cNvPr>
          <p:cNvSpPr txBox="1"/>
          <p:nvPr/>
        </p:nvSpPr>
        <p:spPr>
          <a:xfrm>
            <a:off x="11572920" y="-13978"/>
            <a:ext cx="619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18/19</a:t>
            </a:r>
          </a:p>
        </p:txBody>
      </p:sp>
    </p:spTree>
    <p:extLst>
      <p:ext uri="{BB962C8B-B14F-4D97-AF65-F5344CB8AC3E}">
        <p14:creationId xmlns:p14="http://schemas.microsoft.com/office/powerpoint/2010/main" val="2524601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5E2ACF8F-412B-4259-9576-1D195438BE9E}"/>
              </a:ext>
            </a:extLst>
          </p:cNvPr>
          <p:cNvGrpSpPr/>
          <p:nvPr/>
        </p:nvGrpSpPr>
        <p:grpSpPr>
          <a:xfrm>
            <a:off x="1607538" y="1186025"/>
            <a:ext cx="4328528" cy="3899363"/>
            <a:chOff x="2894307" y="788255"/>
            <a:chExt cx="5026316" cy="452796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20A5C67-A09E-41E0-8719-B15397341675}"/>
                </a:ext>
              </a:extLst>
            </p:cNvPr>
            <p:cNvGrpSpPr/>
            <p:nvPr/>
          </p:nvGrpSpPr>
          <p:grpSpPr>
            <a:xfrm>
              <a:off x="3617375" y="788255"/>
              <a:ext cx="4303248" cy="4527967"/>
              <a:chOff x="5266044" y="3820965"/>
              <a:chExt cx="2472245" cy="260134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4C59625-C7FB-408D-B215-BD166DC61295}"/>
                  </a:ext>
                </a:extLst>
              </p:cNvPr>
              <p:cNvSpPr/>
              <p:nvPr/>
            </p:nvSpPr>
            <p:spPr>
              <a:xfrm>
                <a:off x="6011852" y="5793663"/>
                <a:ext cx="266700" cy="628650"/>
              </a:xfrm>
              <a:custGeom>
                <a:avLst/>
                <a:gdLst>
                  <a:gd name="connsiteX0" fmla="*/ 7144 w 266700"/>
                  <a:gd name="connsiteY0" fmla="*/ 243364 h 628650"/>
                  <a:gd name="connsiteX1" fmla="*/ 259556 w 266700"/>
                  <a:gd name="connsiteY1" fmla="*/ 627221 h 628650"/>
                  <a:gd name="connsiteX2" fmla="*/ 193834 w 266700"/>
                  <a:gd name="connsiteY2" fmla="*/ 7144 h 62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6700" h="628650">
                    <a:moveTo>
                      <a:pt x="7144" y="243364"/>
                    </a:moveTo>
                    <a:lnTo>
                      <a:pt x="259556" y="627221"/>
                    </a:lnTo>
                    <a:lnTo>
                      <a:pt x="19383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0908E7C-5307-428C-9E05-94ABF7F940A2}"/>
                  </a:ext>
                </a:extLst>
              </p:cNvPr>
              <p:cNvSpPr/>
              <p:nvPr/>
            </p:nvSpPr>
            <p:spPr>
              <a:xfrm>
                <a:off x="6016614" y="5793663"/>
                <a:ext cx="228600" cy="342900"/>
              </a:xfrm>
              <a:custGeom>
                <a:avLst/>
                <a:gdLst>
                  <a:gd name="connsiteX0" fmla="*/ 7144 w 228600"/>
                  <a:gd name="connsiteY0" fmla="*/ 243364 h 342900"/>
                  <a:gd name="connsiteX1" fmla="*/ 224314 w 228600"/>
                  <a:gd name="connsiteY1" fmla="*/ 340519 h 342900"/>
                  <a:gd name="connsiteX2" fmla="*/ 189071 w 228600"/>
                  <a:gd name="connsiteY2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342900">
                    <a:moveTo>
                      <a:pt x="7144" y="243364"/>
                    </a:moveTo>
                    <a:lnTo>
                      <a:pt x="224314" y="340519"/>
                    </a:lnTo>
                    <a:lnTo>
                      <a:pt x="189071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541D-8915-4926-8EAA-271CB0CCF89D}"/>
                  </a:ext>
                </a:extLst>
              </p:cNvPr>
              <p:cNvSpPr/>
              <p:nvPr/>
            </p:nvSpPr>
            <p:spPr>
              <a:xfrm>
                <a:off x="6002327" y="5438381"/>
                <a:ext cx="914400" cy="609600"/>
              </a:xfrm>
              <a:custGeom>
                <a:avLst/>
                <a:gdLst>
                  <a:gd name="connsiteX0" fmla="*/ 915829 w 914400"/>
                  <a:gd name="connsiteY0" fmla="*/ 362426 h 609600"/>
                  <a:gd name="connsiteX1" fmla="*/ 7144 w 914400"/>
                  <a:gd name="connsiteY1" fmla="*/ 603409 h 609600"/>
                  <a:gd name="connsiteX2" fmla="*/ 411004 w 914400"/>
                  <a:gd name="connsiteY2" fmla="*/ 7144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14400" h="609600">
                    <a:moveTo>
                      <a:pt x="915829" y="362426"/>
                    </a:moveTo>
                    <a:lnTo>
                      <a:pt x="7144" y="603409"/>
                    </a:lnTo>
                    <a:lnTo>
                      <a:pt x="411004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487868F-3510-4147-938A-BE68F2183A54}"/>
                  </a:ext>
                </a:extLst>
              </p:cNvPr>
              <p:cNvSpPr/>
              <p:nvPr/>
            </p:nvSpPr>
            <p:spPr>
              <a:xfrm>
                <a:off x="6188064" y="5469813"/>
                <a:ext cx="733425" cy="333375"/>
              </a:xfrm>
              <a:custGeom>
                <a:avLst/>
                <a:gdLst>
                  <a:gd name="connsiteX0" fmla="*/ 730091 w 733425"/>
                  <a:gd name="connsiteY0" fmla="*/ 330994 h 333375"/>
                  <a:gd name="connsiteX1" fmla="*/ 7144 w 733425"/>
                  <a:gd name="connsiteY1" fmla="*/ 305276 h 333375"/>
                  <a:gd name="connsiteX2" fmla="*/ 198596 w 733425"/>
                  <a:gd name="connsiteY2" fmla="*/ 7144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3425" h="333375">
                    <a:moveTo>
                      <a:pt x="730091" y="330994"/>
                    </a:moveTo>
                    <a:lnTo>
                      <a:pt x="7144" y="305276"/>
                    </a:lnTo>
                    <a:lnTo>
                      <a:pt x="198596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92633D7-D0C2-417C-9461-9559C8CE68E8}"/>
                  </a:ext>
                </a:extLst>
              </p:cNvPr>
              <p:cNvSpPr/>
              <p:nvPr/>
            </p:nvSpPr>
            <p:spPr>
              <a:xfrm>
                <a:off x="5266044" y="5024043"/>
                <a:ext cx="1819275" cy="781050"/>
              </a:xfrm>
              <a:custGeom>
                <a:avLst/>
                <a:gdLst>
                  <a:gd name="connsiteX0" fmla="*/ 7144 w 1819275"/>
                  <a:gd name="connsiteY0" fmla="*/ 210026 h 781050"/>
                  <a:gd name="connsiteX1" fmla="*/ 1652111 w 1819275"/>
                  <a:gd name="connsiteY1" fmla="*/ 776764 h 781050"/>
                  <a:gd name="connsiteX2" fmla="*/ 1814036 w 1819275"/>
                  <a:gd name="connsiteY2" fmla="*/ 714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275" h="781050">
                    <a:moveTo>
                      <a:pt x="7144" y="210026"/>
                    </a:moveTo>
                    <a:lnTo>
                      <a:pt x="1652111" y="776764"/>
                    </a:lnTo>
                    <a:lnTo>
                      <a:pt x="1814036" y="7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16C971D-B04E-4997-98E7-0D28B39A7AE2}"/>
                  </a:ext>
                </a:extLst>
              </p:cNvPr>
              <p:cNvSpPr/>
              <p:nvPr/>
            </p:nvSpPr>
            <p:spPr>
              <a:xfrm>
                <a:off x="5266044" y="5140248"/>
                <a:ext cx="1790700" cy="304800"/>
              </a:xfrm>
              <a:custGeom>
                <a:avLst/>
                <a:gdLst>
                  <a:gd name="connsiteX0" fmla="*/ 7144 w 1790700"/>
                  <a:gd name="connsiteY0" fmla="*/ 93821 h 304800"/>
                  <a:gd name="connsiteX1" fmla="*/ 1727359 w 1790700"/>
                  <a:gd name="connsiteY1" fmla="*/ 305276 h 304800"/>
                  <a:gd name="connsiteX2" fmla="*/ 1792129 w 1790700"/>
                  <a:gd name="connsiteY2" fmla="*/ 7144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90700" h="304800">
                    <a:moveTo>
                      <a:pt x="7144" y="93821"/>
                    </a:moveTo>
                    <a:lnTo>
                      <a:pt x="1727359" y="305276"/>
                    </a:lnTo>
                    <a:lnTo>
                      <a:pt x="1792129" y="71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F1BC10-5394-4692-A653-21E97C02C741}"/>
                  </a:ext>
                </a:extLst>
              </p:cNvPr>
              <p:cNvSpPr/>
              <p:nvPr/>
            </p:nvSpPr>
            <p:spPr>
              <a:xfrm>
                <a:off x="5273188" y="3820965"/>
                <a:ext cx="2465101" cy="1458824"/>
              </a:xfrm>
              <a:custGeom>
                <a:avLst/>
                <a:gdLst>
                  <a:gd name="connsiteX0" fmla="*/ 92869 w 2847975"/>
                  <a:gd name="connsiteY0" fmla="*/ 282416 h 1504950"/>
                  <a:gd name="connsiteX1" fmla="*/ 2715101 w 2847975"/>
                  <a:gd name="connsiteY1" fmla="*/ 7144 h 1504950"/>
                  <a:gd name="connsiteX2" fmla="*/ 2843689 w 2847975"/>
                  <a:gd name="connsiteY2" fmla="*/ 1497806 h 1504950"/>
                  <a:gd name="connsiteX3" fmla="*/ 7144 w 2847975"/>
                  <a:gd name="connsiteY3" fmla="*/ 1452086 h 1504950"/>
                  <a:gd name="connsiteX0" fmla="*/ 85725 w 2836545"/>
                  <a:gd name="connsiteY0" fmla="*/ 243434 h 1458824"/>
                  <a:gd name="connsiteX1" fmla="*/ 2400189 w 2836545"/>
                  <a:gd name="connsiteY1" fmla="*/ 0 h 1458824"/>
                  <a:gd name="connsiteX2" fmla="*/ 2836545 w 2836545"/>
                  <a:gd name="connsiteY2" fmla="*/ 1458824 h 1458824"/>
                  <a:gd name="connsiteX3" fmla="*/ 0 w 2836545"/>
                  <a:gd name="connsiteY3" fmla="*/ 1413104 h 1458824"/>
                  <a:gd name="connsiteX4" fmla="*/ 85725 w 2836545"/>
                  <a:gd name="connsiteY4" fmla="*/ 243434 h 1458824"/>
                  <a:gd name="connsiteX0" fmla="*/ 85725 w 2465101"/>
                  <a:gd name="connsiteY0" fmla="*/ 243434 h 1458824"/>
                  <a:gd name="connsiteX1" fmla="*/ 2400189 w 2465101"/>
                  <a:gd name="connsiteY1" fmla="*/ 0 h 1458824"/>
                  <a:gd name="connsiteX2" fmla="*/ 2465101 w 2465101"/>
                  <a:gd name="connsiteY2" fmla="*/ 1458824 h 1458824"/>
                  <a:gd name="connsiteX3" fmla="*/ 0 w 2465101"/>
                  <a:gd name="connsiteY3" fmla="*/ 1413104 h 1458824"/>
                  <a:gd name="connsiteX4" fmla="*/ 85725 w 2465101"/>
                  <a:gd name="connsiteY4" fmla="*/ 243434 h 1458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5101" h="1458824">
                    <a:moveTo>
                      <a:pt x="85725" y="243434"/>
                    </a:moveTo>
                    <a:lnTo>
                      <a:pt x="2400189" y="0"/>
                    </a:lnTo>
                    <a:lnTo>
                      <a:pt x="2465101" y="1458824"/>
                    </a:lnTo>
                    <a:lnTo>
                      <a:pt x="0" y="1413104"/>
                    </a:lnTo>
                    <a:lnTo>
                      <a:pt x="85725" y="24343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B05B07-7AC0-439B-831A-7713EFCBADB2}"/>
                </a:ext>
              </a:extLst>
            </p:cNvPr>
            <p:cNvSpPr/>
            <p:nvPr/>
          </p:nvSpPr>
          <p:spPr>
            <a:xfrm rot="1779947">
              <a:off x="3205947" y="3169645"/>
              <a:ext cx="247650" cy="238125"/>
            </a:xfrm>
            <a:custGeom>
              <a:avLst/>
              <a:gdLst>
                <a:gd name="connsiteX0" fmla="*/ 71914 w 247650"/>
                <a:gd name="connsiteY0" fmla="*/ 231934 h 238125"/>
                <a:gd name="connsiteX1" fmla="*/ 242411 w 247650"/>
                <a:gd name="connsiteY1" fmla="*/ 7144 h 238125"/>
                <a:gd name="connsiteX2" fmla="*/ 7144 w 247650"/>
                <a:gd name="connsiteY2" fmla="*/ 3476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7650" h="238125">
                  <a:moveTo>
                    <a:pt x="71914" y="231934"/>
                  </a:moveTo>
                  <a:lnTo>
                    <a:pt x="242411" y="7144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7CA0A9A-B4C5-44E3-AD6F-D32EC651C94B}"/>
                </a:ext>
              </a:extLst>
            </p:cNvPr>
            <p:cNvSpPr/>
            <p:nvPr/>
          </p:nvSpPr>
          <p:spPr>
            <a:xfrm rot="20731799">
              <a:off x="3220235" y="3315378"/>
              <a:ext cx="409575" cy="342900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9575" h="342900">
                  <a:moveTo>
                    <a:pt x="407194" y="7144"/>
                  </a:moveTo>
                  <a:lnTo>
                    <a:pt x="7144" y="270986"/>
                  </a:lnTo>
                  <a:lnTo>
                    <a:pt x="163354" y="3386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F2C440BD-A1EE-4511-A092-66A0C3562169}"/>
                </a:ext>
              </a:extLst>
            </p:cNvPr>
            <p:cNvSpPr/>
            <p:nvPr/>
          </p:nvSpPr>
          <p:spPr>
            <a:xfrm rot="1642289">
              <a:off x="2894307" y="2939798"/>
              <a:ext cx="140339" cy="140339"/>
            </a:xfrm>
            <a:prstGeom prst="plus">
              <a:avLst>
                <a:gd name="adj" fmla="val 4377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1567340D-C398-499C-B7C4-D71207E9DAA5}"/>
                </a:ext>
              </a:extLst>
            </p:cNvPr>
            <p:cNvSpPr/>
            <p:nvPr/>
          </p:nvSpPr>
          <p:spPr>
            <a:xfrm rot="1627316">
              <a:off x="3122393" y="3454277"/>
              <a:ext cx="155440" cy="155440"/>
            </a:xfrm>
            <a:prstGeom prst="star5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DAE22E-C2FD-42A4-82EB-6374FBA71F36}"/>
                </a:ext>
              </a:extLst>
            </p:cNvPr>
            <p:cNvSpPr/>
            <p:nvPr/>
          </p:nvSpPr>
          <p:spPr>
            <a:xfrm rot="160678" flipV="1">
              <a:off x="3216871" y="2860160"/>
              <a:ext cx="291865" cy="238731"/>
            </a:xfrm>
            <a:custGeom>
              <a:avLst/>
              <a:gdLst>
                <a:gd name="connsiteX0" fmla="*/ 407194 w 409575"/>
                <a:gd name="connsiteY0" fmla="*/ 7144 h 342900"/>
                <a:gd name="connsiteX1" fmla="*/ 7144 w 409575"/>
                <a:gd name="connsiteY1" fmla="*/ 270986 h 342900"/>
                <a:gd name="connsiteX2" fmla="*/ 163354 w 409575"/>
                <a:gd name="connsiteY2" fmla="*/ 338614 h 342900"/>
                <a:gd name="connsiteX0" fmla="*/ 291865 w 291865"/>
                <a:gd name="connsiteY0" fmla="*/ 0 h 244921"/>
                <a:gd name="connsiteX1" fmla="*/ 0 w 291865"/>
                <a:gd name="connsiteY1" fmla="*/ 177293 h 244921"/>
                <a:gd name="connsiteX2" fmla="*/ 156210 w 291865"/>
                <a:gd name="connsiteY2" fmla="*/ 244921 h 244921"/>
                <a:gd name="connsiteX3" fmla="*/ 291865 w 291865"/>
                <a:gd name="connsiteY3" fmla="*/ 0 h 244921"/>
                <a:gd name="connsiteX0" fmla="*/ 291865 w 291865"/>
                <a:gd name="connsiteY0" fmla="*/ 0 h 202224"/>
                <a:gd name="connsiteX1" fmla="*/ 0 w 291865"/>
                <a:gd name="connsiteY1" fmla="*/ 177293 h 202224"/>
                <a:gd name="connsiteX2" fmla="*/ 138611 w 291865"/>
                <a:gd name="connsiteY2" fmla="*/ 202224 h 202224"/>
                <a:gd name="connsiteX3" fmla="*/ 291865 w 291865"/>
                <a:gd name="connsiteY3" fmla="*/ 0 h 20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865" h="202224">
                  <a:moveTo>
                    <a:pt x="291865" y="0"/>
                  </a:moveTo>
                  <a:lnTo>
                    <a:pt x="0" y="177293"/>
                  </a:lnTo>
                  <a:lnTo>
                    <a:pt x="138611" y="202224"/>
                  </a:lnTo>
                  <a:cubicBezTo>
                    <a:pt x="219891" y="91734"/>
                    <a:pt x="210585" y="110490"/>
                    <a:pt x="29186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7BFF0FC-DCAB-47B2-8C30-94BCD79923D1}"/>
              </a:ext>
            </a:extLst>
          </p:cNvPr>
          <p:cNvGrpSpPr/>
          <p:nvPr/>
        </p:nvGrpSpPr>
        <p:grpSpPr>
          <a:xfrm>
            <a:off x="3747952" y="5112407"/>
            <a:ext cx="8167319" cy="142202"/>
            <a:chOff x="3632040" y="5304907"/>
            <a:chExt cx="8559959" cy="13700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77B777B-DEA8-4573-8596-03CD5CF4ACD7}"/>
                </a:ext>
              </a:extLst>
            </p:cNvPr>
            <p:cNvGrpSpPr/>
            <p:nvPr/>
          </p:nvGrpSpPr>
          <p:grpSpPr>
            <a:xfrm>
              <a:off x="3632040" y="5310936"/>
              <a:ext cx="4279981" cy="130977"/>
              <a:chOff x="11445923" y="0"/>
              <a:chExt cx="1119115" cy="255228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E60B278-363D-4CBD-BEC2-21DBD0331773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BC28E13-95D1-456C-9D5E-99C7C947E1E0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574B2F7-DAB3-42A4-AB9B-0B484B0455E9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451F46C-5462-4285-B560-9B15C506BCF2}"/>
                </a:ext>
              </a:extLst>
            </p:cNvPr>
            <p:cNvGrpSpPr/>
            <p:nvPr/>
          </p:nvGrpSpPr>
          <p:grpSpPr>
            <a:xfrm>
              <a:off x="7912018" y="5304907"/>
              <a:ext cx="4279981" cy="137006"/>
              <a:chOff x="11445923" y="0"/>
              <a:chExt cx="1119115" cy="2552282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4DDE81F-6471-4E3B-ACB1-05368C5221F6}"/>
                  </a:ext>
                </a:extLst>
              </p:cNvPr>
              <p:cNvSpPr/>
              <p:nvPr/>
            </p:nvSpPr>
            <p:spPr>
              <a:xfrm>
                <a:off x="11818961" y="0"/>
                <a:ext cx="373038" cy="255228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F199574-BA69-4459-9AAF-BBE602C7B5A9}"/>
                  </a:ext>
                </a:extLst>
              </p:cNvPr>
              <p:cNvSpPr/>
              <p:nvPr/>
            </p:nvSpPr>
            <p:spPr>
              <a:xfrm>
                <a:off x="11445923" y="0"/>
                <a:ext cx="373038" cy="255228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C84CA51-8DA3-444D-9FC1-163933FD07B1}"/>
                  </a:ext>
                </a:extLst>
              </p:cNvPr>
              <p:cNvSpPr/>
              <p:nvPr/>
            </p:nvSpPr>
            <p:spPr>
              <a:xfrm>
                <a:off x="12192000" y="0"/>
                <a:ext cx="373038" cy="255228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28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+mn-cs"/>
                </a:endParaRPr>
              </a:p>
            </p:txBody>
          </p:sp>
        </p:grpSp>
      </p:grpSp>
      <p:pic>
        <p:nvPicPr>
          <p:cNvPr id="38" name="Imagem 37">
            <a:extLst>
              <a:ext uri="{FF2B5EF4-FFF2-40B4-BE49-F238E27FC236}">
                <a16:creationId xmlns:a16="http://schemas.microsoft.com/office/drawing/2014/main" id="{319D1EB9-DCDE-104C-AD88-22354DD77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559" y="1603390"/>
            <a:ext cx="1571037" cy="1571037"/>
          </a:xfrm>
          <a:prstGeom prst="rect">
            <a:avLst/>
          </a:prstGeom>
        </p:spPr>
      </p:pic>
      <p:sp>
        <p:nvSpPr>
          <p:cNvPr id="39" name="TextBox 3">
            <a:extLst>
              <a:ext uri="{FF2B5EF4-FFF2-40B4-BE49-F238E27FC236}">
                <a16:creationId xmlns:a16="http://schemas.microsoft.com/office/drawing/2014/main" id="{0E8FFBBE-5F25-9A46-AE6B-1E3C17F7EE30}"/>
              </a:ext>
            </a:extLst>
          </p:cNvPr>
          <p:cNvSpPr txBox="1"/>
          <p:nvPr/>
        </p:nvSpPr>
        <p:spPr>
          <a:xfrm>
            <a:off x="5420894" y="3785839"/>
            <a:ext cx="625593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Framework para a camada de dados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71D0D77-FCC3-B244-A471-B674956B58BB}"/>
              </a:ext>
            </a:extLst>
          </p:cNvPr>
          <p:cNvSpPr txBox="1"/>
          <p:nvPr/>
        </p:nvSpPr>
        <p:spPr>
          <a:xfrm>
            <a:off x="6455381" y="5254609"/>
            <a:ext cx="2732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PT" sz="1100" dirty="0" err="1"/>
              <a:t>Hibernate</a:t>
            </a:r>
            <a:endParaRPr lang="pt-PT" sz="1100" dirty="0"/>
          </a:p>
          <a:p>
            <a:pPr marL="285750" indent="-285750">
              <a:buFontTx/>
              <a:buChar char="-"/>
            </a:pPr>
            <a:r>
              <a:rPr lang="pt-PT" sz="1100" dirty="0" err="1"/>
              <a:t>MyBatis</a:t>
            </a:r>
            <a:endParaRPr lang="pt-PT" sz="1100" dirty="0"/>
          </a:p>
          <a:p>
            <a:pPr marL="285750" indent="-285750">
              <a:buFontTx/>
              <a:buChar char="-"/>
            </a:pPr>
            <a:r>
              <a:rPr lang="pt-PT" sz="1100" dirty="0" err="1"/>
              <a:t>Entity</a:t>
            </a:r>
            <a:r>
              <a:rPr lang="pt-PT" sz="1100" dirty="0"/>
              <a:t> Framework</a:t>
            </a:r>
          </a:p>
        </p:txBody>
      </p:sp>
    </p:spTree>
    <p:extLst>
      <p:ext uri="{BB962C8B-B14F-4D97-AF65-F5344CB8AC3E}">
        <p14:creationId xmlns:p14="http://schemas.microsoft.com/office/powerpoint/2010/main" val="3428078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321491" y="2964990"/>
            <a:ext cx="25506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Hibernate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086974E-D72C-4244-9A21-6E5DE4695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868" y="1879988"/>
            <a:ext cx="2877889" cy="287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D30B8CB1-B053-9641-81C9-A3D7EBE3C00F}"/>
              </a:ext>
            </a:extLst>
          </p:cNvPr>
          <p:cNvSpPr txBox="1"/>
          <p:nvPr/>
        </p:nvSpPr>
        <p:spPr>
          <a:xfrm>
            <a:off x="323529" y="1824562"/>
            <a:ext cx="78846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É um ferramenta open-</a:t>
            </a:r>
            <a:r>
              <a:rPr lang="pt-PT" dirty="0" err="1"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Alto Desempenho, Escalabilidade, Confiabilidade e Extensibilidade;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Suporta herança, associações e coleções;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Suporta todos os tipos de relações;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Capacidade de gerar chaves primárias automaticamente.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49B6413-B1C5-9E4A-90C4-7A0FA5A98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1871" y="195750"/>
            <a:ext cx="814855" cy="814855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6619EB59-1B46-0640-A846-79D923C834C9}"/>
              </a:ext>
            </a:extLst>
          </p:cNvPr>
          <p:cNvSpPr/>
          <p:nvPr/>
        </p:nvSpPr>
        <p:spPr>
          <a:xfrm>
            <a:off x="5046522" y="4752284"/>
            <a:ext cx="74491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Custos de Desempenho devia do SQL gerado em </a:t>
            </a:r>
            <a:r>
              <a:rPr lang="pt-PT" i="1" dirty="0" err="1"/>
              <a:t>runtime</a:t>
            </a:r>
            <a:r>
              <a:rPr lang="pt-PT" dirty="0"/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Não permite múltiplos </a:t>
            </a:r>
            <a:r>
              <a:rPr lang="pt-PT" i="1" dirty="0" err="1"/>
              <a:t>Inserts</a:t>
            </a:r>
            <a:r>
              <a:rPr lang="pt-PT" dirty="0"/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Mais </a:t>
            </a:r>
            <a:r>
              <a:rPr lang="pt-PT" i="1" dirty="0" err="1"/>
              <a:t>overhead</a:t>
            </a:r>
            <a:r>
              <a:rPr lang="pt-PT" i="1" dirty="0"/>
              <a:t> em projetos pequenos</a:t>
            </a:r>
            <a:r>
              <a:rPr lang="pt-PT" dirty="0"/>
              <a:t> 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Curva de Aprendizagem.</a:t>
            </a:r>
          </a:p>
        </p:txBody>
      </p:sp>
    </p:spTree>
    <p:extLst>
      <p:ext uri="{BB962C8B-B14F-4D97-AF65-F5344CB8AC3E}">
        <p14:creationId xmlns:p14="http://schemas.microsoft.com/office/powerpoint/2010/main" val="42378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321491" y="2964990"/>
            <a:ext cx="21531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 err="1">
                <a:solidFill>
                  <a:schemeClr val="bg1"/>
                </a:solidFill>
                <a:cs typeface="Arial" pitchFamily="34" charset="0"/>
              </a:rPr>
              <a:t>MyBatis</a:t>
            </a:r>
            <a:endParaRPr lang="en-US" altLang="ko-KR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810E31A-ABD5-F84D-BA59-1214FA492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515" y="1392536"/>
            <a:ext cx="2687251" cy="268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44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546CE01-7B15-6B45-9B53-AB4BC3B41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4104" y="-176232"/>
            <a:ext cx="1297896" cy="129789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9F55290-5D55-5740-91B5-2243105BFE41}"/>
              </a:ext>
            </a:extLst>
          </p:cNvPr>
          <p:cNvSpPr/>
          <p:nvPr/>
        </p:nvSpPr>
        <p:spPr>
          <a:xfrm>
            <a:off x="681822" y="1619871"/>
            <a:ext cx="689286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Ferramenta open-</a:t>
            </a:r>
            <a:r>
              <a:rPr lang="pt-PT" dirty="0" err="1"/>
              <a:t>source</a:t>
            </a:r>
            <a:r>
              <a:rPr lang="pt-PT" dirty="0"/>
              <a:t>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Simplicidade;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Rápido Desenvolvimento de Aplicações;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Portabilidade: Pode ser usado em Java, Ruby e .NET;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pt-PT" dirty="0"/>
              <a:t>Independência da Base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6B7B4E8-04CF-1949-A461-42D5394EBED0}"/>
              </a:ext>
            </a:extLst>
          </p:cNvPr>
          <p:cNvSpPr/>
          <p:nvPr/>
        </p:nvSpPr>
        <p:spPr>
          <a:xfrm>
            <a:off x="5270390" y="4703074"/>
            <a:ext cx="63628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Não tem a sua própria linguagem, o que faz com que seja dependente da Base de Dados;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Não pode ser usado com Base de Dados não Relacionais.</a:t>
            </a:r>
          </a:p>
        </p:txBody>
      </p:sp>
    </p:spTree>
    <p:extLst>
      <p:ext uri="{BB962C8B-B14F-4D97-AF65-F5344CB8AC3E}">
        <p14:creationId xmlns:p14="http://schemas.microsoft.com/office/powerpoint/2010/main" val="3551684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1154D9F-BBCA-4AFC-B92B-7F043558D759}"/>
              </a:ext>
            </a:extLst>
          </p:cNvPr>
          <p:cNvSpPr/>
          <p:nvPr/>
        </p:nvSpPr>
        <p:spPr>
          <a:xfrm>
            <a:off x="1321491" y="2964990"/>
            <a:ext cx="44903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Entity Framework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53DF24A-FFDC-2A40-A628-FFBCDF4BAA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297"/>
          <a:stretch/>
        </p:blipFill>
        <p:spPr>
          <a:xfrm>
            <a:off x="6380179" y="1978453"/>
            <a:ext cx="4822703" cy="110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2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Vantagens</a:t>
            </a:r>
            <a:r>
              <a:rPr lang="en-US" dirty="0"/>
              <a:t> e </a:t>
            </a:r>
            <a:r>
              <a:rPr lang="en-US" dirty="0" err="1"/>
              <a:t>Desvantagens</a:t>
            </a:r>
            <a:endParaRPr lang="en-US" dirty="0"/>
          </a:p>
        </p:txBody>
      </p:sp>
      <p:sp>
        <p:nvSpPr>
          <p:cNvPr id="25" name="Freeform 32">
            <a:extLst>
              <a:ext uri="{FF2B5EF4-FFF2-40B4-BE49-F238E27FC236}">
                <a16:creationId xmlns:a16="http://schemas.microsoft.com/office/drawing/2014/main" id="{060D923A-03E9-484A-85DA-D8894AF2E85B}"/>
              </a:ext>
            </a:extLst>
          </p:cNvPr>
          <p:cNvSpPr>
            <a:spLocks noChangeAspect="1"/>
          </p:cNvSpPr>
          <p:nvPr/>
        </p:nvSpPr>
        <p:spPr>
          <a:xfrm>
            <a:off x="966965" y="2894855"/>
            <a:ext cx="345557" cy="404689"/>
          </a:xfrm>
          <a:custGeom>
            <a:avLst/>
            <a:gdLst/>
            <a:ahLst/>
            <a:cxnLst/>
            <a:rect l="l" t="t" r="r" b="b"/>
            <a:pathLst>
              <a:path w="3232631" h="3785798">
                <a:moveTo>
                  <a:pt x="460870" y="1533749"/>
                </a:moveTo>
                <a:cubicBezTo>
                  <a:pt x="401217" y="1533749"/>
                  <a:pt x="352858" y="1582108"/>
                  <a:pt x="352858" y="1641761"/>
                </a:cubicBezTo>
                <a:cubicBezTo>
                  <a:pt x="352858" y="1701414"/>
                  <a:pt x="401217" y="1749773"/>
                  <a:pt x="460870" y="1749773"/>
                </a:cubicBezTo>
                <a:cubicBezTo>
                  <a:pt x="520523" y="1749773"/>
                  <a:pt x="568882" y="1701414"/>
                  <a:pt x="568882" y="1641761"/>
                </a:cubicBezTo>
                <a:cubicBezTo>
                  <a:pt x="568882" y="1582108"/>
                  <a:pt x="520523" y="1533749"/>
                  <a:pt x="460870" y="1533749"/>
                </a:cubicBezTo>
                <a:close/>
                <a:moveTo>
                  <a:pt x="2244716" y="0"/>
                </a:moveTo>
                <a:cubicBezTo>
                  <a:pt x="1836936" y="590768"/>
                  <a:pt x="1646438" y="1376188"/>
                  <a:pt x="2021783" y="1604817"/>
                </a:cubicBezTo>
                <a:cubicBezTo>
                  <a:pt x="2660788" y="1872620"/>
                  <a:pt x="2666053" y="1511205"/>
                  <a:pt x="3232631" y="914400"/>
                </a:cubicBezTo>
                <a:cubicBezTo>
                  <a:pt x="2905546" y="1955101"/>
                  <a:pt x="3126198" y="2339427"/>
                  <a:pt x="3220100" y="2841447"/>
                </a:cubicBezTo>
                <a:cubicBezTo>
                  <a:pt x="2881156" y="2563656"/>
                  <a:pt x="2671847" y="1792725"/>
                  <a:pt x="2040941" y="2208140"/>
                </a:cubicBezTo>
                <a:cubicBezTo>
                  <a:pt x="1635720" y="2540033"/>
                  <a:pt x="1852592" y="3227466"/>
                  <a:pt x="2281980" y="3785798"/>
                </a:cubicBezTo>
                <a:cubicBezTo>
                  <a:pt x="1456762" y="3630405"/>
                  <a:pt x="360883" y="2851877"/>
                  <a:pt x="0" y="1864325"/>
                </a:cubicBezTo>
                <a:cubicBezTo>
                  <a:pt x="143866" y="1576594"/>
                  <a:pt x="732908" y="390144"/>
                  <a:pt x="22447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Trapezoid 2">
            <a:extLst>
              <a:ext uri="{FF2B5EF4-FFF2-40B4-BE49-F238E27FC236}">
                <a16:creationId xmlns:a16="http://schemas.microsoft.com/office/drawing/2014/main" id="{13E25ADA-D676-4329-96F6-5159812263A3}"/>
              </a:ext>
            </a:extLst>
          </p:cNvPr>
          <p:cNvSpPr>
            <a:spLocks noChangeAspect="1"/>
          </p:cNvSpPr>
          <p:nvPr/>
        </p:nvSpPr>
        <p:spPr>
          <a:xfrm>
            <a:off x="6569890" y="4347594"/>
            <a:ext cx="326870" cy="404690"/>
          </a:xfrm>
          <a:custGeom>
            <a:avLst/>
            <a:gdLst/>
            <a:ahLst/>
            <a:cxnLst/>
            <a:rect l="l" t="t" r="r" b="b"/>
            <a:pathLst>
              <a:path w="3176916" h="3933269">
                <a:moveTo>
                  <a:pt x="1597126" y="1340437"/>
                </a:moveTo>
                <a:cubicBezTo>
                  <a:pt x="1516725" y="1340222"/>
                  <a:pt x="1389074" y="1393456"/>
                  <a:pt x="1340877" y="1496151"/>
                </a:cubicBezTo>
                <a:cubicBezTo>
                  <a:pt x="1343250" y="1522078"/>
                  <a:pt x="1343241" y="1512286"/>
                  <a:pt x="1347995" y="1554882"/>
                </a:cubicBezTo>
                <a:cubicBezTo>
                  <a:pt x="1416100" y="1454837"/>
                  <a:pt x="1524178" y="1437570"/>
                  <a:pt x="1593513" y="1429698"/>
                </a:cubicBezTo>
                <a:cubicBezTo>
                  <a:pt x="1662848" y="1421826"/>
                  <a:pt x="1796931" y="1484376"/>
                  <a:pt x="1831845" y="1544793"/>
                </a:cubicBezTo>
                <a:cubicBezTo>
                  <a:pt x="1835344" y="1495673"/>
                  <a:pt x="1834080" y="1513228"/>
                  <a:pt x="1837578" y="1468870"/>
                </a:cubicBezTo>
                <a:cubicBezTo>
                  <a:pt x="1774303" y="1383001"/>
                  <a:pt x="1677527" y="1340652"/>
                  <a:pt x="1597126" y="1340437"/>
                </a:cubicBezTo>
                <a:close/>
                <a:moveTo>
                  <a:pt x="2160240" y="1304708"/>
                </a:moveTo>
                <a:lnTo>
                  <a:pt x="3176916" y="1304708"/>
                </a:lnTo>
                <a:lnTo>
                  <a:pt x="3176916" y="1520732"/>
                </a:lnTo>
                <a:lnTo>
                  <a:pt x="2160240" y="1520732"/>
                </a:lnTo>
                <a:close/>
                <a:moveTo>
                  <a:pt x="0" y="1304708"/>
                </a:moveTo>
                <a:lnTo>
                  <a:pt x="1016676" y="1304708"/>
                </a:lnTo>
                <a:lnTo>
                  <a:pt x="1016676" y="1520732"/>
                </a:lnTo>
                <a:lnTo>
                  <a:pt x="0" y="1520732"/>
                </a:lnTo>
                <a:close/>
                <a:moveTo>
                  <a:pt x="1586368" y="1190405"/>
                </a:moveTo>
                <a:cubicBezTo>
                  <a:pt x="1742191" y="1188817"/>
                  <a:pt x="1896109" y="1256762"/>
                  <a:pt x="1914771" y="1391382"/>
                </a:cubicBezTo>
                <a:lnTo>
                  <a:pt x="2359597" y="3933269"/>
                </a:lnTo>
                <a:lnTo>
                  <a:pt x="847429" y="3933269"/>
                </a:lnTo>
                <a:lnTo>
                  <a:pt x="1246535" y="1406622"/>
                </a:lnTo>
                <a:cubicBezTo>
                  <a:pt x="1272818" y="1263112"/>
                  <a:pt x="1430545" y="1191992"/>
                  <a:pt x="1586368" y="1190405"/>
                </a:cubicBezTo>
                <a:close/>
                <a:moveTo>
                  <a:pt x="2642670" y="318729"/>
                </a:moveTo>
                <a:lnTo>
                  <a:pt x="2795422" y="471481"/>
                </a:lnTo>
                <a:lnTo>
                  <a:pt x="2076524" y="1190379"/>
                </a:lnTo>
                <a:lnTo>
                  <a:pt x="1923772" y="1037627"/>
                </a:lnTo>
                <a:close/>
                <a:moveTo>
                  <a:pt x="564355" y="318729"/>
                </a:moveTo>
                <a:lnTo>
                  <a:pt x="1283254" y="1037627"/>
                </a:lnTo>
                <a:lnTo>
                  <a:pt x="1130501" y="1190379"/>
                </a:lnTo>
                <a:lnTo>
                  <a:pt x="411603" y="471481"/>
                </a:lnTo>
                <a:close/>
                <a:moveTo>
                  <a:pt x="1495501" y="0"/>
                </a:moveTo>
                <a:lnTo>
                  <a:pt x="1711525" y="0"/>
                </a:lnTo>
                <a:lnTo>
                  <a:pt x="1711525" y="1016676"/>
                </a:lnTo>
                <a:lnTo>
                  <a:pt x="1495501" y="10166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ound Same Side Corner Rectangle 8">
            <a:extLst>
              <a:ext uri="{FF2B5EF4-FFF2-40B4-BE49-F238E27FC236}">
                <a16:creationId xmlns:a16="http://schemas.microsoft.com/office/drawing/2014/main" id="{61CFE356-6A08-6B40-8994-049B46050526}"/>
              </a:ext>
            </a:extLst>
          </p:cNvPr>
          <p:cNvSpPr/>
          <p:nvPr/>
        </p:nvSpPr>
        <p:spPr>
          <a:xfrm>
            <a:off x="3027261" y="4703074"/>
            <a:ext cx="393643" cy="103675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ED7D3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C3A1020A-D8BE-E74C-9CFB-977FA08D3614}"/>
              </a:ext>
            </a:extLst>
          </p:cNvPr>
          <p:cNvSpPr/>
          <p:nvPr/>
        </p:nvSpPr>
        <p:spPr>
          <a:xfrm>
            <a:off x="8851659" y="1914602"/>
            <a:ext cx="560327" cy="1084913"/>
          </a:xfrm>
          <a:custGeom>
            <a:avLst/>
            <a:gdLst>
              <a:gd name="connsiteX0" fmla="*/ 3642393 w 4630845"/>
              <a:gd name="connsiteY0" fmla="*/ 5218502 h 8966308"/>
              <a:gd name="connsiteX1" fmla="*/ 3655990 w 4630845"/>
              <a:gd name="connsiteY1" fmla="*/ 5218502 h 8966308"/>
              <a:gd name="connsiteX2" fmla="*/ 3649191 w 4630845"/>
              <a:gd name="connsiteY2" fmla="*/ 5219875 h 8966308"/>
              <a:gd name="connsiteX3" fmla="*/ 2337179 w 4630845"/>
              <a:gd name="connsiteY3" fmla="*/ 398852 h 8966308"/>
              <a:gd name="connsiteX4" fmla="*/ 3073703 w 4630845"/>
              <a:gd name="connsiteY4" fmla="*/ 1135376 h 8966308"/>
              <a:gd name="connsiteX5" fmla="*/ 2337179 w 4630845"/>
              <a:gd name="connsiteY5" fmla="*/ 1871900 h 8966308"/>
              <a:gd name="connsiteX6" fmla="*/ 1600655 w 4630845"/>
              <a:gd name="connsiteY6" fmla="*/ 1135376 h 8966308"/>
              <a:gd name="connsiteX7" fmla="*/ 2337179 w 4630845"/>
              <a:gd name="connsiteY7" fmla="*/ 398852 h 8966308"/>
              <a:gd name="connsiteX8" fmla="*/ 4351375 w 4630845"/>
              <a:gd name="connsiteY8" fmla="*/ 1529 h 8966308"/>
              <a:gd name="connsiteX9" fmla="*/ 4469115 w 4630845"/>
              <a:gd name="connsiteY9" fmla="*/ 38013 h 8966308"/>
              <a:gd name="connsiteX10" fmla="*/ 4592832 w 4630845"/>
              <a:gd name="connsiteY10" fmla="*/ 459204 h 8966308"/>
              <a:gd name="connsiteX11" fmla="*/ 3226740 w 4630845"/>
              <a:gd name="connsiteY11" fmla="*/ 2961583 h 8966308"/>
              <a:gd name="connsiteX12" fmla="*/ 3225794 w 4630845"/>
              <a:gd name="connsiteY12" fmla="*/ 8573276 h 8966308"/>
              <a:gd name="connsiteX13" fmla="*/ 2832761 w 4630845"/>
              <a:gd name="connsiteY13" fmla="*/ 8966308 h 8966308"/>
              <a:gd name="connsiteX14" fmla="*/ 2439728 w 4630845"/>
              <a:gd name="connsiteY14" fmla="*/ 8573276 h 8966308"/>
              <a:gd name="connsiteX15" fmla="*/ 2439728 w 4630845"/>
              <a:gd name="connsiteY15" fmla="*/ 5432025 h 8966308"/>
              <a:gd name="connsiteX16" fmla="*/ 2203911 w 4630845"/>
              <a:gd name="connsiteY16" fmla="*/ 5432025 h 8966308"/>
              <a:gd name="connsiteX17" fmla="*/ 2203911 w 4630845"/>
              <a:gd name="connsiteY17" fmla="*/ 8573273 h 8966308"/>
              <a:gd name="connsiteX18" fmla="*/ 1810878 w 4630845"/>
              <a:gd name="connsiteY18" fmla="*/ 8966306 h 8966308"/>
              <a:gd name="connsiteX19" fmla="*/ 1417845 w 4630845"/>
              <a:gd name="connsiteY19" fmla="*/ 8573273 h 8966308"/>
              <a:gd name="connsiteX20" fmla="*/ 1435023 w 4630845"/>
              <a:gd name="connsiteY20" fmla="*/ 3411292 h 8966308"/>
              <a:gd name="connsiteX21" fmla="*/ 1434887 w 4630845"/>
              <a:gd name="connsiteY21" fmla="*/ 3004413 h 8966308"/>
              <a:gd name="connsiteX22" fmla="*/ 1429185 w 4630845"/>
              <a:gd name="connsiteY22" fmla="*/ 3007526 h 8966308"/>
              <a:gd name="connsiteX23" fmla="*/ 38013 w 4630845"/>
              <a:gd name="connsiteY23" fmla="*/ 459204 h 8966308"/>
              <a:gd name="connsiteX24" fmla="*/ 161729 w 4630845"/>
              <a:gd name="connsiteY24" fmla="*/ 38013 h 8966308"/>
              <a:gd name="connsiteX25" fmla="*/ 279469 w 4630845"/>
              <a:gd name="connsiteY25" fmla="*/ 1529 h 8966308"/>
              <a:gd name="connsiteX26" fmla="*/ 582920 w 4630845"/>
              <a:gd name="connsiteY26" fmla="*/ 161730 h 8966308"/>
              <a:gd name="connsiteX27" fmla="*/ 1607281 w 4630845"/>
              <a:gd name="connsiteY27" fmla="*/ 2038135 h 8966308"/>
              <a:gd name="connsiteX28" fmla="*/ 3023563 w 4630845"/>
              <a:gd name="connsiteY28" fmla="*/ 2038135 h 8966308"/>
              <a:gd name="connsiteX29" fmla="*/ 4047924 w 4630845"/>
              <a:gd name="connsiteY29" fmla="*/ 161729 h 8966308"/>
              <a:gd name="connsiteX30" fmla="*/ 4351375 w 4630845"/>
              <a:gd name="connsiteY30" fmla="*/ 1529 h 896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30845" h="8966308">
                <a:moveTo>
                  <a:pt x="3642393" y="5218502"/>
                </a:moveTo>
                <a:lnTo>
                  <a:pt x="3655990" y="5218502"/>
                </a:lnTo>
                <a:lnTo>
                  <a:pt x="3649191" y="5219875"/>
                </a:lnTo>
                <a:close/>
                <a:moveTo>
                  <a:pt x="2337179" y="398852"/>
                </a:moveTo>
                <a:cubicBezTo>
                  <a:pt x="2743951" y="398852"/>
                  <a:pt x="3073703" y="728605"/>
                  <a:pt x="3073703" y="1135376"/>
                </a:cubicBezTo>
                <a:cubicBezTo>
                  <a:pt x="3073703" y="1542147"/>
                  <a:pt x="2743951" y="1871900"/>
                  <a:pt x="2337179" y="1871900"/>
                </a:cubicBezTo>
                <a:cubicBezTo>
                  <a:pt x="1930408" y="1871900"/>
                  <a:pt x="1600655" y="1542147"/>
                  <a:pt x="1600655" y="1135376"/>
                </a:cubicBezTo>
                <a:cubicBezTo>
                  <a:pt x="1600655" y="728605"/>
                  <a:pt x="1930408" y="398852"/>
                  <a:pt x="2337179" y="398852"/>
                </a:cubicBezTo>
                <a:close/>
                <a:moveTo>
                  <a:pt x="4351375" y="1529"/>
                </a:moveTo>
                <a:cubicBezTo>
                  <a:pt x="4391498" y="5536"/>
                  <a:pt x="4431497" y="17477"/>
                  <a:pt x="4469115" y="38013"/>
                </a:cubicBezTo>
                <a:cubicBezTo>
                  <a:pt x="4619587" y="120158"/>
                  <a:pt x="4674977" y="308732"/>
                  <a:pt x="4592832" y="459204"/>
                </a:cubicBezTo>
                <a:lnTo>
                  <a:pt x="3226740" y="2961583"/>
                </a:lnTo>
                <a:lnTo>
                  <a:pt x="3225794" y="8573276"/>
                </a:lnTo>
                <a:cubicBezTo>
                  <a:pt x="3225794" y="8790341"/>
                  <a:pt x="3049827" y="8966308"/>
                  <a:pt x="2832761" y="8966308"/>
                </a:cubicBezTo>
                <a:cubicBezTo>
                  <a:pt x="2615696" y="8966308"/>
                  <a:pt x="2439728" y="8790341"/>
                  <a:pt x="2439728" y="8573276"/>
                </a:cubicBezTo>
                <a:lnTo>
                  <a:pt x="2439728" y="5432025"/>
                </a:lnTo>
                <a:lnTo>
                  <a:pt x="2203911" y="5432025"/>
                </a:lnTo>
                <a:lnTo>
                  <a:pt x="2203911" y="8573273"/>
                </a:lnTo>
                <a:cubicBezTo>
                  <a:pt x="2203911" y="8790339"/>
                  <a:pt x="2027943" y="8966306"/>
                  <a:pt x="1810878" y="8966306"/>
                </a:cubicBezTo>
                <a:cubicBezTo>
                  <a:pt x="1593812" y="8966306"/>
                  <a:pt x="1417845" y="8790339"/>
                  <a:pt x="1417845" y="8573273"/>
                </a:cubicBezTo>
                <a:cubicBezTo>
                  <a:pt x="1425222" y="7700108"/>
                  <a:pt x="1434775" y="5148354"/>
                  <a:pt x="1435023" y="3411292"/>
                </a:cubicBezTo>
                <a:lnTo>
                  <a:pt x="1434887" y="3004413"/>
                </a:lnTo>
                <a:lnTo>
                  <a:pt x="1429185" y="3007526"/>
                </a:lnTo>
                <a:lnTo>
                  <a:pt x="38013" y="459204"/>
                </a:lnTo>
                <a:cubicBezTo>
                  <a:pt x="-44132" y="308732"/>
                  <a:pt x="11257" y="120158"/>
                  <a:pt x="161729" y="38013"/>
                </a:cubicBezTo>
                <a:cubicBezTo>
                  <a:pt x="199347" y="17477"/>
                  <a:pt x="239347" y="5536"/>
                  <a:pt x="279469" y="1529"/>
                </a:cubicBezTo>
                <a:cubicBezTo>
                  <a:pt x="399836" y="-10495"/>
                  <a:pt x="521311" y="48876"/>
                  <a:pt x="582920" y="161730"/>
                </a:cubicBezTo>
                <a:lnTo>
                  <a:pt x="1607281" y="2038135"/>
                </a:lnTo>
                <a:lnTo>
                  <a:pt x="3023563" y="2038135"/>
                </a:lnTo>
                <a:lnTo>
                  <a:pt x="4047924" y="161729"/>
                </a:lnTo>
                <a:cubicBezTo>
                  <a:pt x="4109533" y="48876"/>
                  <a:pt x="4231008" y="-10495"/>
                  <a:pt x="4351375" y="1529"/>
                </a:cubicBez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22165DC-B0C6-9D4E-A7B8-3B1EB9F9B8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297"/>
          <a:stretch/>
        </p:blipFill>
        <p:spPr>
          <a:xfrm>
            <a:off x="10229088" y="116161"/>
            <a:ext cx="2335014" cy="53321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514336C6-A6DB-734E-A7EA-75AD0C947A92}"/>
              </a:ext>
            </a:extLst>
          </p:cNvPr>
          <p:cNvSpPr/>
          <p:nvPr/>
        </p:nvSpPr>
        <p:spPr>
          <a:xfrm>
            <a:off x="323529" y="1914602"/>
            <a:ext cx="81770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Geração automática de código para aceder à Base de Dados;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Redução do tempo e respetivos custos de desenvolvimento;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Simplificação geral das </a:t>
            </a:r>
            <a:r>
              <a:rPr lang="pt-PT" i="1" dirty="0" err="1"/>
              <a:t>queries</a:t>
            </a:r>
            <a:r>
              <a:rPr lang="pt-PT" i="1" dirty="0"/>
              <a:t>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Abstração do modelo de dados;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 err="1"/>
              <a:t>Code-First</a:t>
            </a:r>
            <a:r>
              <a:rPr lang="pt-PT" dirty="0"/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48D9B8C-4728-1B48-8B52-A22CD5559D75}"/>
              </a:ext>
            </a:extLst>
          </p:cNvPr>
          <p:cNvSpPr/>
          <p:nvPr/>
        </p:nvSpPr>
        <p:spPr>
          <a:xfrm>
            <a:off x="4949952" y="4759526"/>
            <a:ext cx="69467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Alterações na Base de Dados provocam uma alteração na EF;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Não está disponível para todos os RDMS;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SQL Dinâmico pode provocar quebra de desempenho;</a:t>
            </a:r>
          </a:p>
          <a:p>
            <a:pPr marL="285750" indent="-285750" algn="just">
              <a:buFont typeface="Wingdings" pitchFamily="2" charset="2"/>
              <a:buChar char="Ø"/>
            </a:pPr>
            <a:r>
              <a:rPr lang="pt-PT" dirty="0"/>
              <a:t>Não escalável para grande domínios.</a:t>
            </a:r>
          </a:p>
        </p:txBody>
      </p:sp>
    </p:spTree>
    <p:extLst>
      <p:ext uri="{BB962C8B-B14F-4D97-AF65-F5344CB8AC3E}">
        <p14:creationId xmlns:p14="http://schemas.microsoft.com/office/powerpoint/2010/main" val="746114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ALLPPT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722</Words>
  <Application>Microsoft Macintosh PowerPoint</Application>
  <PresentationFormat>Ecrã Panorâmico</PresentationFormat>
  <Paragraphs>128</Paragraphs>
  <Slides>28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Tema do Office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David Jose Teixeira de Sousa</dc:creator>
  <cp:lastModifiedBy>David Jose Teixeira de Sousa</cp:lastModifiedBy>
  <cp:revision>85</cp:revision>
  <dcterms:created xsi:type="dcterms:W3CDTF">2019-02-13T15:47:18Z</dcterms:created>
  <dcterms:modified xsi:type="dcterms:W3CDTF">2019-02-24T11:41:43Z</dcterms:modified>
</cp:coreProperties>
</file>

<file path=docProps/thumbnail.jpeg>
</file>